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4" autoAdjust="0"/>
    <p:restoredTop sz="94660"/>
  </p:normalViewPr>
  <p:slideViewPr>
    <p:cSldViewPr snapToGrid="0">
      <p:cViewPr varScale="1">
        <p:scale>
          <a:sx n="79" d="100"/>
          <a:sy n="79" d="100"/>
        </p:scale>
        <p:origin x="8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1E7CA-EF72-4B2F-8D5B-64DF08B85235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53AE2-DFEB-4BB9-93C2-B50AF101B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62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8BEFA-0936-4444-9593-F3F22BCFF7B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16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- Blue Col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457541" y="2258888"/>
            <a:ext cx="4342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r>
              <a:rPr lang="en-US" sz="900">
                <a:solidFill>
                  <a:schemeClr val="bg1"/>
                </a:solidFill>
              </a:rPr>
              <a:t>GLOBAL ENGINEERING GROUP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68" y="1883551"/>
            <a:ext cx="1753332" cy="348214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56124" y="6369558"/>
            <a:ext cx="2534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www.segulatechnologies.com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856125" y="3024000"/>
            <a:ext cx="6178276" cy="1901794"/>
          </a:xfrm>
          <a:prstGeom prst="rect">
            <a:avLst/>
          </a:prstGeom>
        </p:spPr>
        <p:txBody>
          <a:bodyPr anchor="t"/>
          <a:lstStyle>
            <a:lvl1pPr algn="l">
              <a:defRPr sz="44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2424" y="0"/>
            <a:ext cx="4688541" cy="687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2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Factory">
    <p:bg>
      <p:bgPr>
        <a:solidFill>
          <a:srgbClr val="174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1745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4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35983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Aerospace">
    <p:bg>
      <p:bgPr>
        <a:solidFill>
          <a:srgbClr val="174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8965"/>
            <a:ext cx="12192000" cy="6858000"/>
          </a:xfrm>
          <a:prstGeom prst="rect">
            <a:avLst/>
          </a:prstGeom>
          <a:solidFill>
            <a:srgbClr val="1745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5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8201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Automotive">
    <p:bg>
      <p:bgPr>
        <a:solidFill>
          <a:srgbClr val="174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8965"/>
            <a:ext cx="12192000" cy="6858000"/>
          </a:xfrm>
          <a:prstGeom prst="rect">
            <a:avLst/>
          </a:prstGeom>
          <a:solidFill>
            <a:srgbClr val="1745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2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1142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Rail">
    <p:bg>
      <p:bgPr>
        <a:solidFill>
          <a:srgbClr val="174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"/>
            <a:ext cx="12192000" cy="685772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-8965"/>
            <a:ext cx="12192000" cy="6858000"/>
          </a:xfrm>
          <a:prstGeom prst="rect">
            <a:avLst/>
          </a:prstGeom>
          <a:solidFill>
            <a:srgbClr val="1745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2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314466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Energy 1">
    <p:bg>
      <p:bgPr>
        <a:solidFill>
          <a:srgbClr val="174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-8965"/>
            <a:ext cx="12192000" cy="6858000"/>
          </a:xfrm>
          <a:prstGeom prst="rect">
            <a:avLst/>
          </a:prstGeom>
          <a:solidFill>
            <a:srgbClr val="1745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2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9021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Energy 2">
    <p:bg>
      <p:bgPr>
        <a:solidFill>
          <a:srgbClr val="174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-8965"/>
            <a:ext cx="12192000" cy="6858000"/>
          </a:xfrm>
          <a:prstGeom prst="rect">
            <a:avLst/>
          </a:prstGeom>
          <a:solidFill>
            <a:srgbClr val="1745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2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50941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Energy 3">
    <p:bg>
      <p:bgPr>
        <a:solidFill>
          <a:srgbClr val="174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-8965"/>
            <a:ext cx="12192000" cy="6858000"/>
          </a:xfrm>
          <a:prstGeom prst="rect">
            <a:avLst/>
          </a:prstGeom>
          <a:solidFill>
            <a:srgbClr val="1745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2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4181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Naval">
    <p:bg>
      <p:bgPr>
        <a:solidFill>
          <a:srgbClr val="174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-8965"/>
            <a:ext cx="12192000" cy="6858000"/>
          </a:xfrm>
          <a:prstGeom prst="rect">
            <a:avLst/>
          </a:prstGeom>
          <a:solidFill>
            <a:srgbClr val="1745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2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8559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Life science">
    <p:bg>
      <p:bgPr>
        <a:solidFill>
          <a:srgbClr val="174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8965"/>
            <a:ext cx="12192000" cy="6858000"/>
          </a:xfrm>
          <a:prstGeom prst="rect">
            <a:avLst/>
          </a:prstGeom>
          <a:solidFill>
            <a:srgbClr val="1745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2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144602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8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1056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-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457541" y="2258888"/>
            <a:ext cx="4342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r>
              <a:rPr lang="en-US" sz="900">
                <a:solidFill>
                  <a:schemeClr val="bg1"/>
                </a:solidFill>
              </a:rPr>
              <a:t>GLOBAL ENGINEERING GROUP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68" y="1883551"/>
            <a:ext cx="1753332" cy="348214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856124" y="6369558"/>
            <a:ext cx="2534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www.segulatechnologies.com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856125" y="3024000"/>
            <a:ext cx="6178276" cy="1901794"/>
          </a:xfrm>
          <a:prstGeom prst="rect">
            <a:avLst/>
          </a:prstGeom>
        </p:spPr>
        <p:txBody>
          <a:bodyPr anchor="t"/>
          <a:lstStyle>
            <a:lvl1pPr algn="l">
              <a:defRPr sz="44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495" y="0"/>
            <a:ext cx="4679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30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Generic slid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699587" y="235079"/>
            <a:ext cx="11303897" cy="560996"/>
          </a:xfrm>
          <a:prstGeom prst="rect">
            <a:avLst/>
          </a:prstGeom>
        </p:spPr>
        <p:txBody>
          <a:bodyPr anchor="t"/>
          <a:lstStyle>
            <a:lvl1pPr algn="l">
              <a:defRPr sz="2800" b="1">
                <a:solidFill>
                  <a:srgbClr val="17456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23160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Generic slid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699587" y="235079"/>
            <a:ext cx="11303897" cy="560996"/>
          </a:xfrm>
          <a:prstGeom prst="rect">
            <a:avLst/>
          </a:prstGeom>
        </p:spPr>
        <p:txBody>
          <a:bodyPr anchor="t"/>
          <a:lstStyle>
            <a:lvl1pPr algn="l">
              <a:defRPr sz="2800" b="1">
                <a:solidFill>
                  <a:srgbClr val="17456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699587" y="664190"/>
            <a:ext cx="11303897" cy="3669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rgbClr val="174564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968681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tateme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4869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- 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457541" y="2258888"/>
            <a:ext cx="4342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r>
              <a:rPr lang="en-US" sz="900">
                <a:solidFill>
                  <a:schemeClr val="bg1"/>
                </a:solidFill>
              </a:rPr>
              <a:t>GLOBAL ENGINEERING GROUP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68" y="1883551"/>
            <a:ext cx="1753332" cy="34821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856124" y="6369558"/>
            <a:ext cx="2534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www.segulatechnologies.com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ctrTitle"/>
          </p:nvPr>
        </p:nvSpPr>
        <p:spPr>
          <a:xfrm>
            <a:off x="856125" y="3024000"/>
            <a:ext cx="6178276" cy="1901794"/>
          </a:xfrm>
          <a:prstGeom prst="rect">
            <a:avLst/>
          </a:prstGeom>
        </p:spPr>
        <p:txBody>
          <a:bodyPr anchor="t"/>
          <a:lstStyle>
            <a:lvl1pPr algn="l">
              <a:defRPr sz="44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888" y="0"/>
            <a:ext cx="4706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0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itle &amp; Sub-Title with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897977" y="563977"/>
            <a:ext cx="396046" cy="121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699587" y="235079"/>
            <a:ext cx="11303897" cy="429111"/>
          </a:xfrm>
          <a:prstGeom prst="rect">
            <a:avLst/>
          </a:prstGeom>
        </p:spPr>
        <p:txBody>
          <a:bodyPr anchor="t"/>
          <a:lstStyle>
            <a:lvl1pPr algn="l">
              <a:defRPr sz="2800" b="1">
                <a:solidFill>
                  <a:srgbClr val="17456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699587" y="664190"/>
            <a:ext cx="11303897" cy="3669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rgbClr val="174564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1393" y="995594"/>
            <a:ext cx="555413" cy="711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700088" y="1266233"/>
            <a:ext cx="11303000" cy="500915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lang="fr-FR" sz="1200" b="0" kern="1200" dirty="0" smtClean="0">
                <a:solidFill>
                  <a:srgbClr val="174564"/>
                </a:solidFill>
                <a:latin typeface="+mn-lt"/>
                <a:ea typeface="+mn-ea"/>
                <a:cs typeface="+mn-cs"/>
              </a:defRPr>
            </a:lvl3pPr>
            <a:lvl4pPr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406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itle with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699587" y="235079"/>
            <a:ext cx="11303897" cy="560996"/>
          </a:xfrm>
          <a:prstGeom prst="rect">
            <a:avLst/>
          </a:prstGeom>
        </p:spPr>
        <p:txBody>
          <a:bodyPr anchor="t"/>
          <a:lstStyle>
            <a:lvl1pPr algn="l">
              <a:defRPr sz="2800" b="1">
                <a:solidFill>
                  <a:srgbClr val="17456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5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700484" y="927556"/>
            <a:ext cx="11303000" cy="542595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lang="fr-FR" sz="1200" b="0" kern="1200" dirty="0" smtClean="0">
                <a:solidFill>
                  <a:srgbClr val="174564"/>
                </a:solidFill>
                <a:latin typeface="+mn-lt"/>
                <a:ea typeface="+mn-ea"/>
                <a:cs typeface="+mn-cs"/>
              </a:defRPr>
            </a:lvl3pPr>
            <a:lvl4pPr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5897977" y="563977"/>
            <a:ext cx="396046" cy="121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1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19950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174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8012"/>
            <a:ext cx="1033226" cy="205200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99587" y="235079"/>
            <a:ext cx="5082013" cy="560996"/>
          </a:xfrm>
          <a:prstGeom prst="rect">
            <a:avLst/>
          </a:prstGeom>
        </p:spPr>
        <p:txBody>
          <a:bodyPr anchor="t"/>
          <a:lstStyle>
            <a:lvl1pPr algn="l">
              <a:defRPr sz="2800" b="1">
                <a:solidFill>
                  <a:srgbClr val="17456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700088" y="968189"/>
            <a:ext cx="5081512" cy="544157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lang="fr-FR" sz="1200" b="0" kern="1200" dirty="0" smtClean="0">
                <a:solidFill>
                  <a:srgbClr val="174564"/>
                </a:solidFill>
                <a:latin typeface="+mn-lt"/>
                <a:ea typeface="+mn-ea"/>
                <a:cs typeface="+mn-cs"/>
              </a:defRPr>
            </a:lvl3pPr>
            <a:lvl4pPr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57033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itle &amp;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897977" y="563977"/>
            <a:ext cx="396046" cy="121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699587" y="235079"/>
            <a:ext cx="11303897" cy="429111"/>
          </a:xfrm>
          <a:prstGeom prst="rect">
            <a:avLst/>
          </a:prstGeom>
        </p:spPr>
        <p:txBody>
          <a:bodyPr anchor="t"/>
          <a:lstStyle>
            <a:lvl1pPr algn="l">
              <a:defRPr sz="2800" b="1">
                <a:solidFill>
                  <a:srgbClr val="17456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699587" y="664190"/>
            <a:ext cx="11303897" cy="3669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rgbClr val="174564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1393" y="995594"/>
            <a:ext cx="555413" cy="711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70152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699587" y="235079"/>
            <a:ext cx="11303897" cy="560996"/>
          </a:xfrm>
          <a:prstGeom prst="rect">
            <a:avLst/>
          </a:prstGeom>
        </p:spPr>
        <p:txBody>
          <a:bodyPr anchor="t"/>
          <a:lstStyle>
            <a:lvl1pPr algn="l">
              <a:defRPr sz="2800" b="1">
                <a:solidFill>
                  <a:srgbClr val="17456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5897977" y="563977"/>
            <a:ext cx="396046" cy="121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0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2527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rot="5400000">
            <a:off x="5897977" y="563977"/>
            <a:ext cx="396046" cy="121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7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5380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11725834" y="6481857"/>
            <a:ext cx="466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03EF87F6-38C7-4BB3-9A69-DC44BB4B04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93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856124" y="3024000"/>
            <a:ext cx="6459075" cy="1901794"/>
          </a:xfrm>
        </p:spPr>
        <p:txBody>
          <a:bodyPr/>
          <a:lstStyle/>
          <a:p>
            <a:r>
              <a:rPr lang="en-GB" sz="2700" dirty="0"/>
              <a:t>Engineering centre of expertise:</a:t>
            </a:r>
          </a:p>
        </p:txBody>
      </p:sp>
      <p:sp>
        <p:nvSpPr>
          <p:cNvPr id="3" name="Titre 3"/>
          <p:cNvSpPr txBox="1">
            <a:spLocks/>
          </p:cNvSpPr>
          <p:nvPr/>
        </p:nvSpPr>
        <p:spPr>
          <a:xfrm>
            <a:off x="792015" y="3865619"/>
            <a:ext cx="6203895" cy="120912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Energy autonomy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08D0FE3-1A2D-6CAE-6825-31B7E830AB00}"/>
              </a:ext>
            </a:extLst>
          </p:cNvPr>
          <p:cNvSpPr txBox="1"/>
          <p:nvPr/>
        </p:nvSpPr>
        <p:spPr>
          <a:xfrm>
            <a:off x="856125" y="5671226"/>
            <a:ext cx="7130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Contact: Tamara Vranic –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tamara</a:t>
            </a:r>
            <a:r>
              <a:rPr lang="fr-FR" sz="1400" dirty="0">
                <a:solidFill>
                  <a:prstClr val="white"/>
                </a:solidFill>
              </a:rPr>
              <a:t>.vranic@segualgrp.com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845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84AD74-D91F-83FA-3D85-356EA868CF1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Energy Autonomy</a:t>
            </a:r>
            <a:endParaRPr lang="en-GB" sz="2000" dirty="0">
              <a:solidFill>
                <a:schemeClr val="tx2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93F8E8-E9DE-6F9A-96FB-3E10F7732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912920"/>
              </p:ext>
            </p:extLst>
          </p:nvPr>
        </p:nvGraphicFramePr>
        <p:xfrm>
          <a:off x="1366044" y="1300398"/>
          <a:ext cx="9719878" cy="4400257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859939">
                  <a:extLst>
                    <a:ext uri="{9D8B030D-6E8A-4147-A177-3AD203B41FA5}">
                      <a16:colId xmlns:a16="http://schemas.microsoft.com/office/drawing/2014/main" val="2264019783"/>
                    </a:ext>
                  </a:extLst>
                </a:gridCol>
                <a:gridCol w="4859939">
                  <a:extLst>
                    <a:ext uri="{9D8B030D-6E8A-4147-A177-3AD203B41FA5}">
                      <a16:colId xmlns:a16="http://schemas.microsoft.com/office/drawing/2014/main" val="282311520"/>
                    </a:ext>
                  </a:extLst>
                </a:gridCol>
              </a:tblGrid>
              <a:tr h="37924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Project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Technical support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783061"/>
                  </a:ext>
                </a:extLst>
              </a:tr>
              <a:tr h="402101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Defining the customer</a:t>
                      </a:r>
                      <a:r>
                        <a:rPr lang="en-US" sz="1800" b="0" i="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company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Energy Autonomy Roadmap (pre-study and execution phase of projects)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 KPI of </a:t>
                      </a:r>
                      <a:r>
                        <a:rPr lang="en-US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plants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(following status of each project and escalation if needed)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Ensure the project commissioning according to roadmap milestones &amp; </a:t>
                      </a:r>
                      <a:r>
                        <a:rPr lang="en-US"/>
                        <a:t>project tracking</a:t>
                      </a:r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/>
                        <a:t>Photovoltaics (PV) and Battery Energy Storage</a:t>
                      </a:r>
                      <a:r>
                        <a:rPr lang="en-GB" baseline="0"/>
                        <a:t> Systems (</a:t>
                      </a:r>
                      <a:r>
                        <a:rPr lang="en-GB"/>
                        <a:t>BESS) simulations =</a:t>
                      </a:r>
                      <a:r>
                        <a:rPr lang="en-GB" baseline="0"/>
                        <a:t> </a:t>
                      </a:r>
                      <a:r>
                        <a:rPr lang="en-GB"/>
                        <a:t>calculating </a:t>
                      </a:r>
                      <a:r>
                        <a:rPr lang="en-GB" dirty="0"/>
                        <a:t>self-consumption of each project, optimal size </a:t>
                      </a:r>
                      <a:r>
                        <a:rPr lang="en-GB"/>
                        <a:t>or capacity</a:t>
                      </a:r>
                      <a:r>
                        <a:rPr lang="en-GB" baseline="0"/>
                        <a:t> and </a:t>
                      </a:r>
                      <a:r>
                        <a:rPr lang="en-GB"/>
                        <a:t>profitability analysis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Calculating impact of each project </a:t>
                      </a:r>
                      <a:r>
                        <a:rPr lang="en-GB"/>
                        <a:t>on customers worldwide </a:t>
                      </a:r>
                      <a:r>
                        <a:rPr lang="en-GB" dirty="0"/>
                        <a:t>energy autonomy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Create and support files and presentations for project tracking and overview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042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4255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_official presentation slides__Without page number">
  <a:themeElements>
    <a:clrScheme name="Segula">
      <a:dk1>
        <a:srgbClr val="2E2D2C"/>
      </a:dk1>
      <a:lt1>
        <a:sysClr val="window" lastClr="FFFFFF"/>
      </a:lt1>
      <a:dk2>
        <a:srgbClr val="174564"/>
      </a:dk2>
      <a:lt2>
        <a:srgbClr val="E7E6E6"/>
      </a:lt2>
      <a:accent1>
        <a:srgbClr val="008FD5"/>
      </a:accent1>
      <a:accent2>
        <a:srgbClr val="174564"/>
      </a:accent2>
      <a:accent3>
        <a:srgbClr val="B9348B"/>
      </a:accent3>
      <a:accent4>
        <a:srgbClr val="313D84"/>
      </a:accent4>
      <a:accent5>
        <a:srgbClr val="2E2D2C"/>
      </a:accent5>
      <a:accent6>
        <a:srgbClr val="008FD5"/>
      </a:accent6>
      <a:hlink>
        <a:srgbClr val="008FD5"/>
      </a:hlink>
      <a:folHlink>
        <a:srgbClr val="B934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_official presentation slides__Without page number" id="{34FC7564-E1A8-47F7-A2B9-6D17223FB891}" vid="{1CC0FD77-1BDC-457A-927D-F57A9C116F3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Segula Theme 2023 EN</Template>
  <TotalTime>469</TotalTime>
  <Words>116</Words>
  <Application>Microsoft Office PowerPoint</Application>
  <PresentationFormat>Grand écran</PresentationFormat>
  <Paragraphs>19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Thème_official presentation slides__Without page number</vt:lpstr>
      <vt:lpstr>Engineering centre of expertise:</vt:lpstr>
      <vt:lpstr>Energy Autonomy</vt:lpstr>
    </vt:vector>
  </TitlesOfParts>
  <Company>SEGULA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for EBU Stellantis</dc:title>
  <dc:creator>MINA JOVOVIC (EXTERNAL)</dc:creator>
  <cp:lastModifiedBy>WIKSZAK Olivier</cp:lastModifiedBy>
  <cp:revision>8</cp:revision>
  <dcterms:created xsi:type="dcterms:W3CDTF">2024-06-07T14:51:49Z</dcterms:created>
  <dcterms:modified xsi:type="dcterms:W3CDTF">2024-10-22T06:15:36Z</dcterms:modified>
</cp:coreProperties>
</file>