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1"/>
  </p:notesMasterIdLst>
  <p:sldIdLst>
    <p:sldId id="256" r:id="rId5"/>
    <p:sldId id="377" r:id="rId6"/>
    <p:sldId id="366" r:id="rId7"/>
    <p:sldId id="373" r:id="rId8"/>
    <p:sldId id="374" r:id="rId9"/>
    <p:sldId id="36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2DB0-3C91-4283-A247-F8AB5B5CD66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BEFA-0936-4444-9593-F3F22BCFF7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0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BEFA-0936-4444-9593-F3F22BCFF7B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16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 Co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2424" y="0"/>
            <a:ext cx="4688541" cy="68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Factory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0437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Aerospac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5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8994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Automotiv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546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Rail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"/>
            <a:ext cx="12192000" cy="68577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7775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1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5458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2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873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3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2113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Naval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4421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Life scienc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9798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4428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95" y="0"/>
            <a:ext cx="4679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eneric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910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eneric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5832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tatem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339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88" y="0"/>
            <a:ext cx="470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&amp; Sub-Titl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429111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1393" y="995594"/>
            <a:ext cx="555413" cy="71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088" y="1266233"/>
            <a:ext cx="11303000" cy="500915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136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5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484" y="927556"/>
            <a:ext cx="11303000" cy="542595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1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8071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74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8012"/>
            <a:ext cx="1033226" cy="2052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5082013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088" y="968189"/>
            <a:ext cx="5081512" cy="54415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270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&amp;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429111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1393" y="995594"/>
            <a:ext cx="555413" cy="71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8170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0142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7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1852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725834" y="6481857"/>
            <a:ext cx="466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3EF87F6-38C7-4BB3-9A69-DC44BB4B04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56124" y="3024000"/>
            <a:ext cx="6459075" cy="1901794"/>
          </a:xfrm>
        </p:spPr>
        <p:txBody>
          <a:bodyPr/>
          <a:lstStyle/>
          <a:p>
            <a:r>
              <a:rPr lang="en-GB" sz="2700" dirty="0"/>
              <a:t>Engineering centre of expertise:</a:t>
            </a:r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792015" y="3865619"/>
            <a:ext cx="6203895" cy="120912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/>
              <a:t>Manufacturing engineering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8D0FE3-1A2D-6CAE-6825-31B7E830AB00}"/>
              </a:ext>
            </a:extLst>
          </p:cNvPr>
          <p:cNvSpPr txBox="1"/>
          <p:nvPr/>
        </p:nvSpPr>
        <p:spPr>
          <a:xfrm>
            <a:off x="856125" y="5671226"/>
            <a:ext cx="713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Contact: Olivier WIKSZAK – olivier.wikszak@segulagrp.com</a:t>
            </a:r>
          </a:p>
        </p:txBody>
      </p:sp>
    </p:spTree>
    <p:extLst>
      <p:ext uri="{BB962C8B-B14F-4D97-AF65-F5344CB8AC3E}">
        <p14:creationId xmlns:p14="http://schemas.microsoft.com/office/powerpoint/2010/main" val="425684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Stamping</a:t>
            </a:r>
            <a:endParaRPr lang="en-GB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369999" y="1841569"/>
            <a:ext cx="4980375" cy="983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Introduction of 3 new car models in Trnava plant (ICE, BEV &amp; MHEV) and 2 new models in Kragujevac plant (ICE, BEV &amp; MHEV)</a:t>
            </a:r>
          </a:p>
          <a:p>
            <a:r>
              <a:rPr lang="en-GB" sz="1200"/>
              <a:t>Complete process engineering from design to start of production (Slovak and Serbian teams)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9999" y="1480848"/>
            <a:ext cx="3752684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>
                <a:solidFill>
                  <a:schemeClr val="accent1"/>
                </a:solidFill>
              </a:rPr>
              <a:t>Project scope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69999" y="3537946"/>
            <a:ext cx="5726001" cy="2537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Quality</a:t>
            </a:r>
          </a:p>
          <a:p>
            <a:r>
              <a:rPr lang="fr-FR" sz="1200" dirty="0"/>
              <a:t>Tooling</a:t>
            </a:r>
          </a:p>
          <a:p>
            <a:r>
              <a:rPr lang="fr-FR" sz="1200" dirty="0"/>
              <a:t>Organisation: 	</a:t>
            </a:r>
          </a:p>
          <a:p>
            <a:pPr lvl="1"/>
            <a:r>
              <a:rPr lang="fr-FR" sz="1200" dirty="0"/>
              <a:t>Project management (Slovakia)</a:t>
            </a:r>
          </a:p>
          <a:p>
            <a:pPr lvl="1"/>
            <a:r>
              <a:rPr lang="fr-FR" sz="1200" dirty="0"/>
              <a:t>Studies and industrialisation (India + Slovakia + </a:t>
            </a:r>
            <a:r>
              <a:rPr lang="fr-FR" sz="1200" dirty="0" err="1"/>
              <a:t>Serbia</a:t>
            </a:r>
            <a:r>
              <a:rPr lang="fr-FR" sz="1200" dirty="0"/>
              <a:t>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9999" y="3177225"/>
            <a:ext cx="2891821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Activities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018541" y="1013354"/>
            <a:ext cx="432000" cy="432000"/>
            <a:chOff x="3034596" y="5645254"/>
            <a:chExt cx="432000" cy="432000"/>
          </a:xfrm>
        </p:grpSpPr>
        <p:sp>
          <p:nvSpPr>
            <p:cNvPr id="11" name="Ellipse 10"/>
            <p:cNvSpPr/>
            <p:nvPr/>
          </p:nvSpPr>
          <p:spPr>
            <a:xfrm>
              <a:off x="3034596" y="5645254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50261" y="5727320"/>
              <a:ext cx="200673" cy="267868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13" name="AutoShape 108"/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09"/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9018541" y="1693883"/>
            <a:ext cx="432000" cy="432000"/>
            <a:chOff x="3659962" y="5645076"/>
            <a:chExt cx="432000" cy="432000"/>
          </a:xfrm>
        </p:grpSpPr>
        <p:sp>
          <p:nvSpPr>
            <p:cNvPr id="16" name="Ellipse 15"/>
            <p:cNvSpPr/>
            <p:nvPr/>
          </p:nvSpPr>
          <p:spPr>
            <a:xfrm>
              <a:off x="3659962" y="564507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742257" y="5719259"/>
              <a:ext cx="262800" cy="262800"/>
              <a:chOff x="5533232" y="3496249"/>
              <a:chExt cx="366050" cy="366676"/>
            </a:xfrm>
            <a:solidFill>
              <a:schemeClr val="bg1"/>
            </a:solidFill>
          </p:grpSpPr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5533232" y="3496249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5613325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0"/>
              <p:cNvSpPr>
                <a:spLocks/>
              </p:cNvSpPr>
              <p:nvPr/>
            </p:nvSpPr>
            <p:spPr bwMode="auto">
              <a:xfrm>
                <a:off x="5613325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5613325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>
                <a:off x="5693418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23"/>
              <p:cNvSpPr>
                <a:spLocks/>
              </p:cNvSpPr>
              <p:nvPr/>
            </p:nvSpPr>
            <p:spPr bwMode="auto">
              <a:xfrm>
                <a:off x="5693418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4"/>
              <p:cNvSpPr>
                <a:spLocks/>
              </p:cNvSpPr>
              <p:nvPr/>
            </p:nvSpPr>
            <p:spPr bwMode="auto">
              <a:xfrm>
                <a:off x="5693418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25"/>
              <p:cNvSpPr>
                <a:spLocks/>
              </p:cNvSpPr>
              <p:nvPr/>
            </p:nvSpPr>
            <p:spPr bwMode="auto">
              <a:xfrm>
                <a:off x="5773512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6"/>
              <p:cNvSpPr>
                <a:spLocks/>
              </p:cNvSpPr>
              <p:nvPr/>
            </p:nvSpPr>
            <p:spPr bwMode="auto">
              <a:xfrm>
                <a:off x="5773512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auto">
              <a:xfrm>
                <a:off x="5773512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508042" y="1013354"/>
            <a:ext cx="1905995" cy="431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Chennai (India)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Trnava (Slovakia)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Kragujevac (</a:t>
            </a:r>
            <a:r>
              <a:rPr lang="fr-FR" sz="1200" dirty="0" err="1"/>
              <a:t>Serbia</a:t>
            </a:r>
            <a:r>
              <a:rPr lang="fr-FR" sz="1200" dirty="0"/>
              <a:t>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9508043" y="1693883"/>
            <a:ext cx="1905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/>
              <a:t>2020-2025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8" r="8622" b="17877"/>
          <a:stretch/>
        </p:blipFill>
        <p:spPr>
          <a:xfrm>
            <a:off x="5857646" y="1566662"/>
            <a:ext cx="2653622" cy="559221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9508043" y="2308453"/>
            <a:ext cx="2303588" cy="45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7 people in </a:t>
            </a:r>
            <a:r>
              <a:rPr lang="fr-FR" sz="1200" dirty="0" err="1"/>
              <a:t>studies</a:t>
            </a:r>
            <a:r>
              <a:rPr lang="fr-FR" sz="1200" dirty="0"/>
              <a:t> and industrialisation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9018541" y="2332557"/>
            <a:ext cx="432000" cy="432000"/>
            <a:chOff x="9607987" y="2461026"/>
            <a:chExt cx="432000" cy="432000"/>
          </a:xfrm>
        </p:grpSpPr>
        <p:sp>
          <p:nvSpPr>
            <p:cNvPr id="32" name="Ellipse 31"/>
            <p:cNvSpPr/>
            <p:nvPr/>
          </p:nvSpPr>
          <p:spPr>
            <a:xfrm>
              <a:off x="9607987" y="246102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416" y="2547455"/>
              <a:ext cx="259143" cy="259143"/>
            </a:xfrm>
            <a:prstGeom prst="rect">
              <a:avLst/>
            </a:prstGeom>
          </p:spPr>
        </p:pic>
      </p:grpSp>
      <p:pic>
        <p:nvPicPr>
          <p:cNvPr id="8" name="Image 7" descr="Une image contenant ingénierie, industrie, machine, acier&#10;&#10;Description générée automatiquement">
            <a:extLst>
              <a:ext uri="{FF2B5EF4-FFF2-40B4-BE49-F238E27FC236}">
                <a16:creationId xmlns:a16="http://schemas.microsoft.com/office/drawing/2014/main" id="{D72EF453-802D-D9DE-2241-97AAF91E3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79" y="3361950"/>
            <a:ext cx="4536514" cy="2581066"/>
          </a:xfrm>
          <a:prstGeom prst="rect">
            <a:avLst/>
          </a:prstGeom>
        </p:spPr>
      </p:pic>
      <p:sp>
        <p:nvSpPr>
          <p:cNvPr id="3" name="Sous-titre 3">
            <a:extLst>
              <a:ext uri="{FF2B5EF4-FFF2-40B4-BE49-F238E27FC236}">
                <a16:creationId xmlns:a16="http://schemas.microsoft.com/office/drawing/2014/main" id="{A3AF73AB-15AB-1B51-3DA6-1C1253918D29}"/>
              </a:ext>
            </a:extLst>
          </p:cNvPr>
          <p:cNvSpPr txBox="1">
            <a:spLocks/>
          </p:cNvSpPr>
          <p:nvPr/>
        </p:nvSpPr>
        <p:spPr>
          <a:xfrm>
            <a:off x="369999" y="1070657"/>
            <a:ext cx="4980375" cy="356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>
                <a:solidFill>
                  <a:schemeClr val="accent3"/>
                </a:solidFill>
                <a:latin typeface="Arial Black" panose="020B0A04020102020204" pitchFamily="34" charset="0"/>
              </a:rPr>
              <a:t>Smart Car program</a:t>
            </a:r>
          </a:p>
        </p:txBody>
      </p:sp>
    </p:spTree>
    <p:extLst>
      <p:ext uri="{BB962C8B-B14F-4D97-AF65-F5344CB8AC3E}">
        <p14:creationId xmlns:p14="http://schemas.microsoft.com/office/powerpoint/2010/main" val="20767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Welding &amp; Painting</a:t>
            </a:r>
          </a:p>
        </p:txBody>
      </p:sp>
      <p:sp>
        <p:nvSpPr>
          <p:cNvPr id="3" name="Sous-titre 3"/>
          <p:cNvSpPr txBox="1">
            <a:spLocks/>
          </p:cNvSpPr>
          <p:nvPr/>
        </p:nvSpPr>
        <p:spPr>
          <a:xfrm>
            <a:off x="369999" y="1070657"/>
            <a:ext cx="4980375" cy="356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>
                <a:solidFill>
                  <a:schemeClr val="accent3"/>
                </a:solidFill>
                <a:latin typeface="Arial Black" panose="020B0A04020102020204" pitchFamily="34" charset="0"/>
              </a:rPr>
              <a:t>Smart Car program</a:t>
            </a: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369999" y="1839920"/>
            <a:ext cx="4980375" cy="7659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Introduction of 3 new car models in Trnava plant (ICE, BEV &amp; MHEV)</a:t>
            </a:r>
          </a:p>
          <a:p>
            <a:r>
              <a:rPr lang="en-GB" sz="1200" dirty="0"/>
              <a:t>Complete process engineering from design (Indian specifications) to start of production (Slovak team)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9999" y="1479199"/>
            <a:ext cx="3752684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Project scope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69999" y="3537946"/>
            <a:ext cx="5726001" cy="2537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/>
              <a:t>Welding</a:t>
            </a:r>
            <a:r>
              <a:rPr lang="fr-FR" sz="1200" dirty="0"/>
              <a:t>: Time analyst, Equipment</a:t>
            </a:r>
          </a:p>
          <a:p>
            <a:r>
              <a:rPr lang="fr-FR" sz="1200" dirty="0"/>
              <a:t>Painting: Preparation</a:t>
            </a:r>
          </a:p>
          <a:p>
            <a:r>
              <a:rPr lang="fr-FR" sz="1200" dirty="0"/>
              <a:t>Organisation:</a:t>
            </a:r>
          </a:p>
          <a:p>
            <a:pPr lvl="1"/>
            <a:r>
              <a:rPr lang="fr-FR" sz="1200" dirty="0"/>
              <a:t>Project management and coordination team (Slovakia + India)</a:t>
            </a:r>
          </a:p>
          <a:p>
            <a:pPr lvl="1"/>
            <a:r>
              <a:rPr lang="fr-FR" sz="1200" dirty="0"/>
              <a:t>Studies phase (Slovakia + India)</a:t>
            </a:r>
          </a:p>
          <a:p>
            <a:pPr lvl="1"/>
            <a:r>
              <a:rPr lang="fr-FR" sz="1200" dirty="0"/>
              <a:t>Industrialisation (Slovakia)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9999" y="3177225"/>
            <a:ext cx="2891821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Activities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018541" y="1013354"/>
            <a:ext cx="432000" cy="432000"/>
            <a:chOff x="3034596" y="5645254"/>
            <a:chExt cx="432000" cy="432000"/>
          </a:xfrm>
        </p:grpSpPr>
        <p:sp>
          <p:nvSpPr>
            <p:cNvPr id="11" name="Ellipse 10"/>
            <p:cNvSpPr/>
            <p:nvPr/>
          </p:nvSpPr>
          <p:spPr>
            <a:xfrm>
              <a:off x="3034596" y="5645254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50261" y="5727320"/>
              <a:ext cx="200673" cy="267868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13" name="AutoShape 108"/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09"/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9018541" y="1693883"/>
            <a:ext cx="432000" cy="432000"/>
            <a:chOff x="3659962" y="5645076"/>
            <a:chExt cx="432000" cy="432000"/>
          </a:xfrm>
        </p:grpSpPr>
        <p:sp>
          <p:nvSpPr>
            <p:cNvPr id="16" name="Ellipse 15"/>
            <p:cNvSpPr/>
            <p:nvPr/>
          </p:nvSpPr>
          <p:spPr>
            <a:xfrm>
              <a:off x="3659962" y="564507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742257" y="5719259"/>
              <a:ext cx="262800" cy="262800"/>
              <a:chOff x="5533232" y="3496249"/>
              <a:chExt cx="366050" cy="366676"/>
            </a:xfrm>
            <a:solidFill>
              <a:schemeClr val="bg1"/>
            </a:solidFill>
          </p:grpSpPr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5533232" y="3496249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5613325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0"/>
              <p:cNvSpPr>
                <a:spLocks/>
              </p:cNvSpPr>
              <p:nvPr/>
            </p:nvSpPr>
            <p:spPr bwMode="auto">
              <a:xfrm>
                <a:off x="5613325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5613325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>
                <a:off x="5693418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23"/>
              <p:cNvSpPr>
                <a:spLocks/>
              </p:cNvSpPr>
              <p:nvPr/>
            </p:nvSpPr>
            <p:spPr bwMode="auto">
              <a:xfrm>
                <a:off x="5693418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4"/>
              <p:cNvSpPr>
                <a:spLocks/>
              </p:cNvSpPr>
              <p:nvPr/>
            </p:nvSpPr>
            <p:spPr bwMode="auto">
              <a:xfrm>
                <a:off x="5693418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25"/>
              <p:cNvSpPr>
                <a:spLocks/>
              </p:cNvSpPr>
              <p:nvPr/>
            </p:nvSpPr>
            <p:spPr bwMode="auto">
              <a:xfrm>
                <a:off x="5773512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6"/>
              <p:cNvSpPr>
                <a:spLocks/>
              </p:cNvSpPr>
              <p:nvPr/>
            </p:nvSpPr>
            <p:spPr bwMode="auto">
              <a:xfrm>
                <a:off x="5773512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auto">
              <a:xfrm>
                <a:off x="5773512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508042" y="1013354"/>
            <a:ext cx="1905995" cy="43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200" dirty="0"/>
              <a:t>Chennai (India)</a:t>
            </a:r>
            <a:br>
              <a:rPr lang="fr-FR" sz="1200" dirty="0"/>
            </a:br>
            <a:r>
              <a:rPr lang="fr-FR" sz="1200" dirty="0"/>
              <a:t>Trnava (Slovakia)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9508043" y="1693883"/>
            <a:ext cx="1905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2020-2025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8" r="8622" b="17877"/>
          <a:stretch/>
        </p:blipFill>
        <p:spPr>
          <a:xfrm>
            <a:off x="5857646" y="1566662"/>
            <a:ext cx="2653622" cy="559221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9508043" y="2308453"/>
            <a:ext cx="2303588" cy="45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200" dirty="0"/>
              <a:t>10 people in </a:t>
            </a:r>
            <a:r>
              <a:rPr lang="fr-FR" sz="1200" dirty="0" err="1"/>
              <a:t>studies</a:t>
            </a:r>
            <a:r>
              <a:rPr lang="fr-FR" sz="1200" dirty="0"/>
              <a:t> &amp; industrialisation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9018541" y="2332557"/>
            <a:ext cx="432000" cy="432000"/>
            <a:chOff x="9607987" y="2461026"/>
            <a:chExt cx="432000" cy="432000"/>
          </a:xfrm>
        </p:grpSpPr>
        <p:sp>
          <p:nvSpPr>
            <p:cNvPr id="32" name="Ellipse 31"/>
            <p:cNvSpPr/>
            <p:nvPr/>
          </p:nvSpPr>
          <p:spPr>
            <a:xfrm>
              <a:off x="9607987" y="246102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416" y="2547455"/>
              <a:ext cx="259143" cy="259143"/>
            </a:xfrm>
            <a:prstGeom prst="rect">
              <a:avLst/>
            </a:prstGeom>
          </p:spPr>
        </p:pic>
      </p:grpSp>
      <p:pic>
        <p:nvPicPr>
          <p:cNvPr id="45" name="Imag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41" y="3165963"/>
            <a:ext cx="5166189" cy="29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Process engineering</a:t>
            </a:r>
            <a:endParaRPr lang="en-GB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369999" y="1481869"/>
            <a:ext cx="4980375" cy="1513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General Assembly Process Engineering for STELLANTIS plants in 9 countries in Europe for new vehicle projects and serial life.</a:t>
            </a:r>
          </a:p>
          <a:p>
            <a:pPr lvl="1"/>
            <a:r>
              <a:rPr lang="en-GB" sz="1200" dirty="0"/>
              <a:t>+40 industrial projects</a:t>
            </a:r>
          </a:p>
          <a:p>
            <a:pPr lvl="1"/>
            <a:r>
              <a:rPr lang="en-GB" sz="1200" dirty="0"/>
              <a:t>13 European plants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9999" y="1121148"/>
            <a:ext cx="3752684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>
                <a:solidFill>
                  <a:schemeClr val="accent1"/>
                </a:solidFill>
              </a:rPr>
              <a:t>Project scope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69999" y="3537946"/>
            <a:ext cx="5726001" cy="2537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Process sheet creation (study and industrial phase)</a:t>
            </a:r>
          </a:p>
          <a:p>
            <a:r>
              <a:rPr lang="en-GB" sz="1200" dirty="0"/>
              <a:t>Time analysis</a:t>
            </a:r>
          </a:p>
          <a:p>
            <a:r>
              <a:rPr lang="en-GB" sz="1200" dirty="0"/>
              <a:t>Ergonomic studies</a:t>
            </a:r>
          </a:p>
          <a:p>
            <a:r>
              <a:rPr lang="en-GB" sz="1200" dirty="0"/>
              <a:t>Overall responsibility to ensure process sheet book creation</a:t>
            </a:r>
          </a:p>
          <a:p>
            <a:r>
              <a:rPr lang="en-GB" sz="1200" dirty="0"/>
              <a:t>Work with plant, design and equipment teams </a:t>
            </a:r>
          </a:p>
          <a:p>
            <a:endParaRPr lang="en-GB" sz="1200" dirty="0"/>
          </a:p>
          <a:p>
            <a:r>
              <a:rPr lang="en-GB" sz="1200" dirty="0"/>
              <a:t>Organisation: 	</a:t>
            </a:r>
          </a:p>
          <a:p>
            <a:pPr lvl="1"/>
            <a:r>
              <a:rPr lang="en-GB" sz="1200" dirty="0"/>
              <a:t>Project management and coordination team (Slovakia + India)</a:t>
            </a:r>
          </a:p>
          <a:p>
            <a:pPr lvl="1"/>
            <a:r>
              <a:rPr lang="en-GB" sz="1200" dirty="0"/>
              <a:t>Study phase (Slovakia + India)</a:t>
            </a:r>
          </a:p>
          <a:p>
            <a:pPr lvl="1"/>
            <a:r>
              <a:rPr lang="en-GB" sz="1200" dirty="0"/>
              <a:t>Industrialisation (Germany, Spain + Serbia)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9999" y="3177225"/>
            <a:ext cx="2891821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Activities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018541" y="1020911"/>
            <a:ext cx="432000" cy="432000"/>
            <a:chOff x="3034596" y="5645254"/>
            <a:chExt cx="432000" cy="432000"/>
          </a:xfrm>
        </p:grpSpPr>
        <p:sp>
          <p:nvSpPr>
            <p:cNvPr id="11" name="Ellipse 10"/>
            <p:cNvSpPr/>
            <p:nvPr/>
          </p:nvSpPr>
          <p:spPr>
            <a:xfrm>
              <a:off x="3034596" y="5645254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50261" y="5727320"/>
              <a:ext cx="200673" cy="267868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13" name="AutoShape 108"/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09"/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9018541" y="1852580"/>
            <a:ext cx="432000" cy="432000"/>
            <a:chOff x="3659962" y="5645076"/>
            <a:chExt cx="432000" cy="432000"/>
          </a:xfrm>
        </p:grpSpPr>
        <p:sp>
          <p:nvSpPr>
            <p:cNvPr id="16" name="Ellipse 15"/>
            <p:cNvSpPr/>
            <p:nvPr/>
          </p:nvSpPr>
          <p:spPr>
            <a:xfrm>
              <a:off x="3659962" y="564507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742257" y="5719259"/>
              <a:ext cx="262800" cy="262800"/>
              <a:chOff x="5533232" y="3496249"/>
              <a:chExt cx="366050" cy="366676"/>
            </a:xfrm>
            <a:solidFill>
              <a:schemeClr val="bg1"/>
            </a:solidFill>
          </p:grpSpPr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5533232" y="3496249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5613325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0"/>
              <p:cNvSpPr>
                <a:spLocks/>
              </p:cNvSpPr>
              <p:nvPr/>
            </p:nvSpPr>
            <p:spPr bwMode="auto">
              <a:xfrm>
                <a:off x="5613325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5613325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>
                <a:off x="5693418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23"/>
              <p:cNvSpPr>
                <a:spLocks/>
              </p:cNvSpPr>
              <p:nvPr/>
            </p:nvSpPr>
            <p:spPr bwMode="auto">
              <a:xfrm>
                <a:off x="5693418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4"/>
              <p:cNvSpPr>
                <a:spLocks/>
              </p:cNvSpPr>
              <p:nvPr/>
            </p:nvSpPr>
            <p:spPr bwMode="auto">
              <a:xfrm>
                <a:off x="5693418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25"/>
              <p:cNvSpPr>
                <a:spLocks/>
              </p:cNvSpPr>
              <p:nvPr/>
            </p:nvSpPr>
            <p:spPr bwMode="auto">
              <a:xfrm>
                <a:off x="5773512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6"/>
              <p:cNvSpPr>
                <a:spLocks/>
              </p:cNvSpPr>
              <p:nvPr/>
            </p:nvSpPr>
            <p:spPr bwMode="auto">
              <a:xfrm>
                <a:off x="5773512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auto">
              <a:xfrm>
                <a:off x="5773512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508042" y="823715"/>
            <a:ext cx="2611106" cy="83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Chennai (India), Trnava (Slovakia), Kragujevac (</a:t>
            </a:r>
            <a:r>
              <a:rPr lang="fr-FR" sz="1200" dirty="0" err="1"/>
              <a:t>Serbia</a:t>
            </a:r>
            <a:r>
              <a:rPr lang="fr-FR" sz="1200" dirty="0"/>
              <a:t>), Zaragoza (Spain), </a:t>
            </a:r>
            <a:r>
              <a:rPr lang="fr-FR" sz="1200" dirty="0" err="1"/>
              <a:t>Russleshiem</a:t>
            </a:r>
            <a:r>
              <a:rPr lang="fr-FR" sz="1200" dirty="0"/>
              <a:t> (Germany), Brazil, Kenitra (Morocco), Sochaux (France), Melfi (</a:t>
            </a:r>
            <a:r>
              <a:rPr lang="fr-FR" sz="1200" dirty="0" err="1"/>
              <a:t>Italy</a:t>
            </a:r>
            <a:r>
              <a:rPr lang="fr-FR" sz="1200" dirty="0"/>
              <a:t>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9508043" y="1852580"/>
            <a:ext cx="1905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/>
              <a:t>2020-2026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8" r="8622" b="17877"/>
          <a:stretch/>
        </p:blipFill>
        <p:spPr>
          <a:xfrm>
            <a:off x="5857646" y="1566662"/>
            <a:ext cx="2653622" cy="559221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9508043" y="2467150"/>
            <a:ext cx="2303588" cy="45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50 people in front office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30 people in back office</a:t>
            </a:r>
            <a:endParaRPr lang="en-GB" sz="1200" dirty="0">
              <a:cs typeface="Arial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9018541" y="2491254"/>
            <a:ext cx="432000" cy="432000"/>
            <a:chOff x="9607987" y="2461026"/>
            <a:chExt cx="432000" cy="432000"/>
          </a:xfrm>
        </p:grpSpPr>
        <p:sp>
          <p:nvSpPr>
            <p:cNvPr id="32" name="Ellipse 31"/>
            <p:cNvSpPr/>
            <p:nvPr/>
          </p:nvSpPr>
          <p:spPr>
            <a:xfrm>
              <a:off x="9607987" y="246102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416" y="2547455"/>
              <a:ext cx="259143" cy="259143"/>
            </a:xfrm>
            <a:prstGeom prst="rect">
              <a:avLst/>
            </a:prstGeom>
          </p:spPr>
        </p:pic>
      </p:grpSp>
      <p:pic>
        <p:nvPicPr>
          <p:cNvPr id="9" name="Image 8" descr="Une image contenant véhicule, Véhicule terrestre, roue, voiture&#10;&#10;Description générée automatiquement">
            <a:extLst>
              <a:ext uri="{FF2B5EF4-FFF2-40B4-BE49-F238E27FC236}">
                <a16:creationId xmlns:a16="http://schemas.microsoft.com/office/drawing/2014/main" id="{632DD8CE-9833-B380-F9C2-B327A31FA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56" y="3094780"/>
            <a:ext cx="3190646" cy="31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Equipment engineering</a:t>
            </a:r>
            <a:endParaRPr lang="en-GB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369999" y="1481869"/>
            <a:ext cx="4980375" cy="1513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General Assembly Process Engineering for STELLANTIS plants in 9 countries in Europe for new vehicle projects and serial life.</a:t>
            </a:r>
          </a:p>
          <a:p>
            <a:pPr lvl="1"/>
            <a:r>
              <a:rPr lang="en-GB" sz="1200" dirty="0"/>
              <a:t>+40 industrial projects</a:t>
            </a:r>
          </a:p>
          <a:p>
            <a:pPr lvl="1"/>
            <a:r>
              <a:rPr lang="en-GB" sz="1200" dirty="0"/>
              <a:t>13 European plants</a:t>
            </a:r>
          </a:p>
          <a:p>
            <a:pPr lvl="1"/>
            <a:r>
              <a:rPr lang="en-GB" sz="1200" dirty="0"/>
              <a:t>+1000 equipment contracts</a:t>
            </a:r>
          </a:p>
          <a:p>
            <a:endParaRPr lang="en-GB" sz="1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9999" y="1121148"/>
            <a:ext cx="3752684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>
                <a:solidFill>
                  <a:schemeClr val="accent1"/>
                </a:solidFill>
              </a:rPr>
              <a:t>Project scope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69999" y="3537946"/>
            <a:ext cx="5726001" cy="2537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Transversal activity for a new and carryover equipment for general assembly</a:t>
            </a:r>
          </a:p>
          <a:p>
            <a:r>
              <a:rPr lang="en-GB" sz="1200" dirty="0"/>
              <a:t>Organisation: 	</a:t>
            </a:r>
          </a:p>
          <a:p>
            <a:pPr lvl="1"/>
            <a:r>
              <a:rPr lang="en-GB" sz="1200" dirty="0"/>
              <a:t>Project management and coordination team (Slovakia)</a:t>
            </a:r>
          </a:p>
          <a:p>
            <a:pPr lvl="1"/>
            <a:r>
              <a:rPr lang="en-GB" sz="1200" dirty="0"/>
              <a:t>Studies phase (industrialisation countries + India)</a:t>
            </a:r>
          </a:p>
          <a:p>
            <a:pPr lvl="1"/>
            <a:r>
              <a:rPr lang="en-GB" sz="1200" dirty="0"/>
              <a:t>Industrialisation (Europe)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9999" y="3177225"/>
            <a:ext cx="2891821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Activities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018541" y="1020911"/>
            <a:ext cx="432000" cy="432000"/>
            <a:chOff x="3034596" y="5645254"/>
            <a:chExt cx="432000" cy="432000"/>
          </a:xfrm>
        </p:grpSpPr>
        <p:sp>
          <p:nvSpPr>
            <p:cNvPr id="11" name="Ellipse 10"/>
            <p:cNvSpPr/>
            <p:nvPr/>
          </p:nvSpPr>
          <p:spPr>
            <a:xfrm>
              <a:off x="3034596" y="5645254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50261" y="5727320"/>
              <a:ext cx="200673" cy="267868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13" name="AutoShape 108"/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09"/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9018541" y="1852580"/>
            <a:ext cx="432000" cy="432000"/>
            <a:chOff x="3659962" y="5645076"/>
            <a:chExt cx="432000" cy="432000"/>
          </a:xfrm>
        </p:grpSpPr>
        <p:sp>
          <p:nvSpPr>
            <p:cNvPr id="16" name="Ellipse 15"/>
            <p:cNvSpPr/>
            <p:nvPr/>
          </p:nvSpPr>
          <p:spPr>
            <a:xfrm>
              <a:off x="3659962" y="564507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742257" y="5719259"/>
              <a:ext cx="262800" cy="262800"/>
              <a:chOff x="5533232" y="3496249"/>
              <a:chExt cx="366050" cy="366676"/>
            </a:xfrm>
            <a:solidFill>
              <a:schemeClr val="bg1"/>
            </a:solidFill>
          </p:grpSpPr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5533232" y="3496249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5613325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0"/>
              <p:cNvSpPr>
                <a:spLocks/>
              </p:cNvSpPr>
              <p:nvPr/>
            </p:nvSpPr>
            <p:spPr bwMode="auto">
              <a:xfrm>
                <a:off x="5613325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5613325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>
                <a:off x="5693418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23"/>
              <p:cNvSpPr>
                <a:spLocks/>
              </p:cNvSpPr>
              <p:nvPr/>
            </p:nvSpPr>
            <p:spPr bwMode="auto">
              <a:xfrm>
                <a:off x="5693418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4"/>
              <p:cNvSpPr>
                <a:spLocks/>
              </p:cNvSpPr>
              <p:nvPr/>
            </p:nvSpPr>
            <p:spPr bwMode="auto">
              <a:xfrm>
                <a:off x="5693418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25"/>
              <p:cNvSpPr>
                <a:spLocks/>
              </p:cNvSpPr>
              <p:nvPr/>
            </p:nvSpPr>
            <p:spPr bwMode="auto">
              <a:xfrm>
                <a:off x="5773512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6"/>
              <p:cNvSpPr>
                <a:spLocks/>
              </p:cNvSpPr>
              <p:nvPr/>
            </p:nvSpPr>
            <p:spPr bwMode="auto">
              <a:xfrm>
                <a:off x="5773512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auto">
              <a:xfrm>
                <a:off x="5773512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508042" y="823715"/>
            <a:ext cx="2611106" cy="83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Trnava (Slovakia) front office coordination, Chennai (India) back office, industrialisation countries (PL, DE, SP, UK, IT, SRB, FR, SK)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9508043" y="1852580"/>
            <a:ext cx="1905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/>
              <a:t>2021-2026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8" r="8622" b="17877"/>
          <a:stretch/>
        </p:blipFill>
        <p:spPr>
          <a:xfrm>
            <a:off x="5857646" y="1566662"/>
            <a:ext cx="2653622" cy="559221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9508043" y="2467150"/>
            <a:ext cx="2303588" cy="45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40 people in studies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75 people in industrialisation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9018541" y="2491254"/>
            <a:ext cx="432000" cy="432000"/>
            <a:chOff x="9607987" y="2461026"/>
            <a:chExt cx="432000" cy="432000"/>
          </a:xfrm>
        </p:grpSpPr>
        <p:sp>
          <p:nvSpPr>
            <p:cNvPr id="32" name="Ellipse 31"/>
            <p:cNvSpPr/>
            <p:nvPr/>
          </p:nvSpPr>
          <p:spPr>
            <a:xfrm>
              <a:off x="9607987" y="246102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416" y="2547455"/>
              <a:ext cx="259143" cy="259143"/>
            </a:xfrm>
            <a:prstGeom prst="rect">
              <a:avLst/>
            </a:prstGeom>
          </p:spPr>
        </p:pic>
      </p:grp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48" y="3177225"/>
            <a:ext cx="5179973" cy="29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Automation, </a:t>
            </a:r>
            <a:r>
              <a:rPr lang="fr-FR"/>
              <a:t>H</a:t>
            </a:r>
            <a:r>
              <a:rPr lang="sk-SK"/>
              <a:t>andling </a:t>
            </a:r>
            <a:r>
              <a:rPr lang="fr-FR"/>
              <a:t>and</a:t>
            </a:r>
            <a:r>
              <a:rPr lang="sk-SK"/>
              <a:t> AGV</a:t>
            </a:r>
            <a:endParaRPr lang="en-GB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369999" y="1841568"/>
            <a:ext cx="4980375" cy="983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Introduction of 3 new car models in Trnava plant (ICE, BEV &amp; MHEV) and 2 new models in Kragujevac plant (ICE, BEV &amp; MHEV)</a:t>
            </a:r>
          </a:p>
          <a:p>
            <a:r>
              <a:rPr lang="en-GB" sz="1200"/>
              <a:t>Complete process engineering from design to start of production (Slovak and Serbian teams)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9999" y="1480847"/>
            <a:ext cx="3752684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>
                <a:solidFill>
                  <a:schemeClr val="accent1"/>
                </a:solidFill>
              </a:rPr>
              <a:t>Project scope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69999" y="3537946"/>
            <a:ext cx="5726001" cy="2537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Welding automation and handling</a:t>
            </a:r>
          </a:p>
          <a:p>
            <a:r>
              <a:rPr lang="fr-FR" sz="1200" dirty="0"/>
              <a:t>Painting automation and handling</a:t>
            </a:r>
          </a:p>
          <a:p>
            <a:r>
              <a:rPr lang="fr-FR" sz="1200" dirty="0"/>
              <a:t>Final assembly automation, handling and AGV</a:t>
            </a:r>
          </a:p>
          <a:p>
            <a:r>
              <a:rPr lang="fr-FR" sz="1200" dirty="0"/>
              <a:t>Organisation: 	</a:t>
            </a:r>
          </a:p>
          <a:p>
            <a:pPr lvl="1"/>
            <a:r>
              <a:rPr lang="fr-FR" sz="1200" dirty="0"/>
              <a:t>Project management (Slovakia)</a:t>
            </a:r>
          </a:p>
          <a:p>
            <a:pPr lvl="1"/>
            <a:r>
              <a:rPr lang="fr-FR" sz="1200" dirty="0"/>
              <a:t>Studies and industrialisation (Slovakia + </a:t>
            </a:r>
            <a:r>
              <a:rPr lang="fr-FR" sz="1200" dirty="0" err="1"/>
              <a:t>Serbia</a:t>
            </a:r>
            <a:r>
              <a:rPr lang="fr-FR" sz="1200" dirty="0"/>
              <a:t>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9999" y="3177225"/>
            <a:ext cx="2891821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Activities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018541" y="1013354"/>
            <a:ext cx="432000" cy="432000"/>
            <a:chOff x="3034596" y="5645254"/>
            <a:chExt cx="432000" cy="432000"/>
          </a:xfrm>
        </p:grpSpPr>
        <p:sp>
          <p:nvSpPr>
            <p:cNvPr id="11" name="Ellipse 10"/>
            <p:cNvSpPr/>
            <p:nvPr/>
          </p:nvSpPr>
          <p:spPr>
            <a:xfrm>
              <a:off x="3034596" y="5645254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50261" y="5727320"/>
              <a:ext cx="200673" cy="267868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13" name="AutoShape 108"/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09"/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9018541" y="1693883"/>
            <a:ext cx="432000" cy="432000"/>
            <a:chOff x="3659962" y="5645076"/>
            <a:chExt cx="432000" cy="432000"/>
          </a:xfrm>
        </p:grpSpPr>
        <p:sp>
          <p:nvSpPr>
            <p:cNvPr id="16" name="Ellipse 15"/>
            <p:cNvSpPr/>
            <p:nvPr/>
          </p:nvSpPr>
          <p:spPr>
            <a:xfrm>
              <a:off x="3659962" y="564507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742257" y="5719259"/>
              <a:ext cx="262800" cy="262800"/>
              <a:chOff x="5533232" y="3496249"/>
              <a:chExt cx="366050" cy="366676"/>
            </a:xfrm>
            <a:solidFill>
              <a:schemeClr val="bg1"/>
            </a:solidFill>
          </p:grpSpPr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5533232" y="3496249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5613325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0"/>
              <p:cNvSpPr>
                <a:spLocks/>
              </p:cNvSpPr>
              <p:nvPr/>
            </p:nvSpPr>
            <p:spPr bwMode="auto">
              <a:xfrm>
                <a:off x="5613325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5613325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>
                <a:off x="5693418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23"/>
              <p:cNvSpPr>
                <a:spLocks/>
              </p:cNvSpPr>
              <p:nvPr/>
            </p:nvSpPr>
            <p:spPr bwMode="auto">
              <a:xfrm>
                <a:off x="5693418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4"/>
              <p:cNvSpPr>
                <a:spLocks/>
              </p:cNvSpPr>
              <p:nvPr/>
            </p:nvSpPr>
            <p:spPr bwMode="auto">
              <a:xfrm>
                <a:off x="5693418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25"/>
              <p:cNvSpPr>
                <a:spLocks/>
              </p:cNvSpPr>
              <p:nvPr/>
            </p:nvSpPr>
            <p:spPr bwMode="auto">
              <a:xfrm>
                <a:off x="5773512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6"/>
              <p:cNvSpPr>
                <a:spLocks/>
              </p:cNvSpPr>
              <p:nvPr/>
            </p:nvSpPr>
            <p:spPr bwMode="auto">
              <a:xfrm>
                <a:off x="5773512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auto">
              <a:xfrm>
                <a:off x="5773512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508042" y="1013354"/>
            <a:ext cx="1905995" cy="43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/>
              <a:t>Trnava (</a:t>
            </a:r>
            <a:r>
              <a:rPr lang="fr-FR" sz="1200" err="1"/>
              <a:t>Slovakia</a:t>
            </a:r>
            <a:r>
              <a:rPr lang="fr-FR" sz="120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/>
              <a:t>Kragujevac (</a:t>
            </a:r>
            <a:r>
              <a:rPr lang="fr-FR" sz="1200" err="1"/>
              <a:t>Serbia</a:t>
            </a:r>
            <a:r>
              <a:rPr lang="fr-FR" sz="1200"/>
              <a:t>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9508043" y="1693883"/>
            <a:ext cx="1905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/>
              <a:t>2020-2025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8" r="8622" b="17877"/>
          <a:stretch/>
        </p:blipFill>
        <p:spPr>
          <a:xfrm>
            <a:off x="5857646" y="1566662"/>
            <a:ext cx="2653622" cy="559221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9508043" y="2308453"/>
            <a:ext cx="2303588" cy="45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20 people in </a:t>
            </a:r>
            <a:r>
              <a:rPr lang="fr-FR" sz="1200" dirty="0" err="1"/>
              <a:t>studies</a:t>
            </a:r>
            <a:r>
              <a:rPr lang="fr-FR" sz="1200" dirty="0"/>
              <a:t> and industrialisation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9018541" y="2332557"/>
            <a:ext cx="432000" cy="432000"/>
            <a:chOff x="9607987" y="2461026"/>
            <a:chExt cx="432000" cy="432000"/>
          </a:xfrm>
        </p:grpSpPr>
        <p:sp>
          <p:nvSpPr>
            <p:cNvPr id="32" name="Ellipse 31"/>
            <p:cNvSpPr/>
            <p:nvPr/>
          </p:nvSpPr>
          <p:spPr>
            <a:xfrm>
              <a:off x="9607987" y="246102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416" y="2547455"/>
              <a:ext cx="259143" cy="259143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39" y="3162112"/>
            <a:ext cx="3963312" cy="2972484"/>
          </a:xfrm>
          <a:prstGeom prst="rect">
            <a:avLst/>
          </a:prstGeom>
        </p:spPr>
      </p:pic>
      <p:sp>
        <p:nvSpPr>
          <p:cNvPr id="8" name="Sous-titre 3">
            <a:extLst>
              <a:ext uri="{FF2B5EF4-FFF2-40B4-BE49-F238E27FC236}">
                <a16:creationId xmlns:a16="http://schemas.microsoft.com/office/drawing/2014/main" id="{6902AE74-4C8E-7D91-AAAF-211E14D7DCC3}"/>
              </a:ext>
            </a:extLst>
          </p:cNvPr>
          <p:cNvSpPr txBox="1">
            <a:spLocks/>
          </p:cNvSpPr>
          <p:nvPr/>
        </p:nvSpPr>
        <p:spPr>
          <a:xfrm>
            <a:off x="369999" y="1070657"/>
            <a:ext cx="4980375" cy="356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>
                <a:solidFill>
                  <a:schemeClr val="accent3"/>
                </a:solidFill>
                <a:latin typeface="Arial Black" panose="020B0A04020102020204" pitchFamily="34" charset="0"/>
              </a:rPr>
              <a:t>Smart Car program</a:t>
            </a:r>
          </a:p>
        </p:txBody>
      </p:sp>
    </p:spTree>
    <p:extLst>
      <p:ext uri="{BB962C8B-B14F-4D97-AF65-F5344CB8AC3E}">
        <p14:creationId xmlns:p14="http://schemas.microsoft.com/office/powerpoint/2010/main" val="16696076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official presentation slides__Without page number">
  <a:themeElements>
    <a:clrScheme name="Segula">
      <a:dk1>
        <a:srgbClr val="2E2D2C"/>
      </a:dk1>
      <a:lt1>
        <a:sysClr val="window" lastClr="FFFFFF"/>
      </a:lt1>
      <a:dk2>
        <a:srgbClr val="174564"/>
      </a:dk2>
      <a:lt2>
        <a:srgbClr val="E7E6E6"/>
      </a:lt2>
      <a:accent1>
        <a:srgbClr val="008FD5"/>
      </a:accent1>
      <a:accent2>
        <a:srgbClr val="174564"/>
      </a:accent2>
      <a:accent3>
        <a:srgbClr val="B9348B"/>
      </a:accent3>
      <a:accent4>
        <a:srgbClr val="313D84"/>
      </a:accent4>
      <a:accent5>
        <a:srgbClr val="2E2D2C"/>
      </a:accent5>
      <a:accent6>
        <a:srgbClr val="008FD5"/>
      </a:accent6>
      <a:hlink>
        <a:srgbClr val="008FD5"/>
      </a:hlink>
      <a:folHlink>
        <a:srgbClr val="B934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official presentation slides__Without page number" id="{34FC7564-E1A8-47F7-A2B9-6D17223FB891}" vid="{1CC0FD77-1BDC-457A-927D-F57A9C116F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03F02E4A329D469EAC3974F41E24A5" ma:contentTypeVersion="17" ma:contentTypeDescription="Crée un document." ma:contentTypeScope="" ma:versionID="70e9762f2d1a41d83d175c3940bd9db2">
  <xsd:schema xmlns:xsd="http://www.w3.org/2001/XMLSchema" xmlns:xs="http://www.w3.org/2001/XMLSchema" xmlns:p="http://schemas.microsoft.com/office/2006/metadata/properties" xmlns:ns2="5c5addde-c484-49e8-9fc0-af16213aeaaa" xmlns:ns3="afa60903-c6cd-4f6c-ab13-fd0b8cf1a118" targetNamespace="http://schemas.microsoft.com/office/2006/metadata/properties" ma:root="true" ma:fieldsID="e0df092e7b542ca6a7420b6f85cd87e9" ns2:_="" ns3:_="">
    <xsd:import namespace="5c5addde-c484-49e8-9fc0-af16213aeaaa"/>
    <xsd:import namespace="afa60903-c6cd-4f6c-ab13-fd0b8cf1a1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addde-c484-49e8-9fc0-af16213aea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8d3dd69-c469-40f3-8dad-ae1a3bf630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60903-c6cd-4f6c-ab13-fd0b8cf1a1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6b1a5bb-647e-4059-bf00-a26da1214689}" ma:internalName="TaxCatchAll" ma:showField="CatchAllData" ma:web="afa60903-c6cd-4f6c-ab13-fd0b8cf1a1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a60903-c6cd-4f6c-ab13-fd0b8cf1a118" xsi:nil="true"/>
    <lcf76f155ced4ddcb4097134ff3c332f xmlns="5c5addde-c484-49e8-9fc0-af16213aea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B388E9-6119-4F1D-B57D-EF7CE9500F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83044-A579-4128-B1C4-0EE47333D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5addde-c484-49e8-9fc0-af16213aeaaa"/>
    <ds:schemaRef ds:uri="afa60903-c6cd-4f6c-ab13-fd0b8cf1a1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2FAAE2-AF94-43EE-A4CA-F1518AEA8C83}">
  <ds:schemaRefs>
    <ds:schemaRef ds:uri="http://purl.org/dc/dcmitype/"/>
    <ds:schemaRef ds:uri="afa60903-c6cd-4f6c-ab13-fd0b8cf1a118"/>
    <ds:schemaRef ds:uri="http://schemas.microsoft.com/office/2006/metadata/properties"/>
    <ds:schemaRef ds:uri="http://schemas.microsoft.com/office/2006/documentManagement/types"/>
    <ds:schemaRef ds:uri="http://purl.org/dc/terms/"/>
    <ds:schemaRef ds:uri="5c5addde-c484-49e8-9fc0-af16213aeaa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Segula Theme 2023 EN</Template>
  <TotalTime>39</TotalTime>
  <Words>551</Words>
  <Application>Microsoft Office PowerPoint</Application>
  <PresentationFormat>Grand écran</PresentationFormat>
  <Paragraphs>87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Thème_official presentation slides__Without page number</vt:lpstr>
      <vt:lpstr>Engineering centre of expertise:</vt:lpstr>
      <vt:lpstr>Stamping</vt:lpstr>
      <vt:lpstr>Welding &amp; Painting</vt:lpstr>
      <vt:lpstr>Process engineering</vt:lpstr>
      <vt:lpstr>Equipment engineering</vt:lpstr>
      <vt:lpstr>Automation, Handling and AGV</vt:lpstr>
    </vt:vector>
  </TitlesOfParts>
  <Company>SEGULA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Engineering Centre of Expertise - Slovakia</dc:title>
  <dc:creator>KAO Liliane</dc:creator>
  <cp:lastModifiedBy>WIKSZAK Olivier</cp:lastModifiedBy>
  <cp:revision>23</cp:revision>
  <dcterms:created xsi:type="dcterms:W3CDTF">2023-11-30T17:06:28Z</dcterms:created>
  <dcterms:modified xsi:type="dcterms:W3CDTF">2024-10-18T09:23:42Z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0x010100D803F02E4A329D469EAC3974F41E24A5</vt:lpwstr>
  </property>
</Properties>
</file>