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6"/>
  </p:notesMasterIdLst>
  <p:sldIdLst>
    <p:sldId id="256" r:id="rId2"/>
    <p:sldId id="377" r:id="rId3"/>
    <p:sldId id="378" r:id="rId4"/>
    <p:sldId id="37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9" autoAdjust="0"/>
    <p:restoredTop sz="96371" autoAdjust="0"/>
  </p:normalViewPr>
  <p:slideViewPr>
    <p:cSldViewPr snapToGrid="0">
      <p:cViewPr varScale="1">
        <p:scale>
          <a:sx n="79" d="100"/>
          <a:sy n="79" d="100"/>
        </p:scale>
        <p:origin x="9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72DB0-3C91-4283-A247-F8AB5B5CD66E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BEFA-0936-4444-9593-F3F22BCFF7B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20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- Blue Co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457541" y="2258888"/>
            <a:ext cx="4342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en-US" sz="900" dirty="0">
                <a:solidFill>
                  <a:schemeClr val="bg1"/>
                </a:solidFill>
              </a:rPr>
              <a:t>GLOBAL ENGINEERING GROUP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8" y="1883551"/>
            <a:ext cx="1753332" cy="348214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56124" y="6369558"/>
            <a:ext cx="2534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www.segulatechnologies.com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856125" y="3024000"/>
            <a:ext cx="6178276" cy="1901794"/>
          </a:xfrm>
          <a:prstGeom prst="rect">
            <a:avLst/>
          </a:prstGeom>
        </p:spPr>
        <p:txBody>
          <a:bodyPr anchor="t"/>
          <a:lstStyle>
            <a:lvl1pPr algn="l">
              <a:defRPr sz="44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2424" y="0"/>
            <a:ext cx="4688541" cy="687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5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Factory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4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 dirty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0437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Aerospace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5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 dirty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8994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Automotive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 dirty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5546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Rail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"/>
            <a:ext cx="12192000" cy="685772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 dirty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77756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Energy 1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 dirty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5458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Energy 2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-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 dirty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8732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Energy 3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 dirty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21138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Naval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 dirty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4421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Life science">
    <p:bg>
      <p:bgPr>
        <a:solidFill>
          <a:srgbClr val="174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8965"/>
            <a:ext cx="12192000" cy="6858000"/>
          </a:xfrm>
          <a:prstGeom prst="rect">
            <a:avLst/>
          </a:prstGeom>
          <a:solidFill>
            <a:srgbClr val="1745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 dirty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9798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8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428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-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457541" y="2258888"/>
            <a:ext cx="4342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en-US" sz="900" dirty="0">
                <a:solidFill>
                  <a:schemeClr val="bg1"/>
                </a:solidFill>
              </a:rPr>
              <a:t>GLOBAL ENGINEERING GROUP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8" y="1883551"/>
            <a:ext cx="1753332" cy="348214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56124" y="6369558"/>
            <a:ext cx="2534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www.segulatechnologies.com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856125" y="3024000"/>
            <a:ext cx="6178276" cy="1901794"/>
          </a:xfrm>
          <a:prstGeom prst="rect">
            <a:avLst/>
          </a:prstGeom>
        </p:spPr>
        <p:txBody>
          <a:bodyPr anchor="t"/>
          <a:lstStyle>
            <a:lvl1pPr algn="l">
              <a:defRPr sz="44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495" y="0"/>
            <a:ext cx="4679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82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Generic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11303897" cy="560996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105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Generic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11303897" cy="560996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699587" y="664190"/>
            <a:ext cx="11303897" cy="3669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rgbClr val="174564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328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tateme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56124" y="2633678"/>
            <a:ext cx="6525707" cy="2292116"/>
          </a:xfrm>
          <a:prstGeom prst="rect">
            <a:avLst/>
          </a:prstGeo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39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- 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457541" y="2258888"/>
            <a:ext cx="4342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en-US" sz="900" dirty="0">
                <a:solidFill>
                  <a:schemeClr val="bg1"/>
                </a:solidFill>
              </a:rPr>
              <a:t>GLOBAL ENGINEERING GROUP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8" y="1883551"/>
            <a:ext cx="1753332" cy="34821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1023060" y="5183749"/>
            <a:ext cx="24432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56124" y="6369558"/>
            <a:ext cx="2534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www.segulatechnologies.com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856125" y="3024000"/>
            <a:ext cx="6178276" cy="1901794"/>
          </a:xfrm>
          <a:prstGeom prst="rect">
            <a:avLst/>
          </a:prstGeom>
        </p:spPr>
        <p:txBody>
          <a:bodyPr anchor="t"/>
          <a:lstStyle>
            <a:lvl1pPr algn="l">
              <a:defRPr sz="44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888" y="0"/>
            <a:ext cx="4706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itle &amp; Sub-Title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897977" y="563977"/>
            <a:ext cx="396046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11303897" cy="429111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699587" y="664190"/>
            <a:ext cx="11303897" cy="3669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rgbClr val="174564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811393" y="995594"/>
            <a:ext cx="555413" cy="71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 dirty="0">
                <a:solidFill>
                  <a:schemeClr val="bg1"/>
                </a:solidFill>
              </a:rPr>
              <a:t>© SEGULA Technologies – All rights reserved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700088" y="1266233"/>
            <a:ext cx="11303000" cy="500915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lang="fr-FR" sz="1200" b="0" kern="1200" dirty="0" smtClean="0">
                <a:solidFill>
                  <a:srgbClr val="174564"/>
                </a:solidFill>
                <a:latin typeface="+mn-lt"/>
                <a:ea typeface="+mn-ea"/>
                <a:cs typeface="+mn-cs"/>
              </a:defRPr>
            </a:lvl3pPr>
            <a:lvl4pPr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1366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itle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11303897" cy="560996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5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700484" y="927556"/>
            <a:ext cx="11303000" cy="542595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lang="fr-FR" sz="1200" b="0" kern="1200" dirty="0" smtClean="0">
                <a:solidFill>
                  <a:srgbClr val="174564"/>
                </a:solidFill>
                <a:latin typeface="+mn-lt"/>
                <a:ea typeface="+mn-ea"/>
                <a:cs typeface="+mn-cs"/>
              </a:defRPr>
            </a:lvl3pPr>
            <a:lvl4pPr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5897977" y="563977"/>
            <a:ext cx="396046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1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 dirty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8071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74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8012"/>
            <a:ext cx="1033226" cy="2052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5082013" cy="560996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700088" y="968189"/>
            <a:ext cx="5081512" cy="544157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lang="fr-FR" sz="1200" b="0" kern="1200" dirty="0" smtClean="0">
                <a:solidFill>
                  <a:srgbClr val="174564"/>
                </a:solidFill>
                <a:latin typeface="+mn-lt"/>
                <a:ea typeface="+mn-ea"/>
                <a:cs typeface="+mn-cs"/>
              </a:defRPr>
            </a:lvl3pPr>
            <a:lvl4pPr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 dirty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2705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itle &amp;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897977" y="563977"/>
            <a:ext cx="396046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11303897" cy="429111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699587" y="664190"/>
            <a:ext cx="11303897" cy="3669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rgbClr val="174564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811393" y="995594"/>
            <a:ext cx="555413" cy="71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 dirty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8170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699587" y="235079"/>
            <a:ext cx="11303897" cy="560996"/>
          </a:xfrm>
          <a:prstGeom prst="rect">
            <a:avLst/>
          </a:prstGeom>
        </p:spPr>
        <p:txBody>
          <a:bodyPr anchor="t"/>
          <a:lstStyle>
            <a:lvl1pPr algn="l">
              <a:defRPr sz="2800" b="1">
                <a:solidFill>
                  <a:srgbClr val="1745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 rot="5400000">
            <a:off x="5897977" y="563977"/>
            <a:ext cx="396046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10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 dirty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0142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rot="5400000">
            <a:off x="5897977" y="563977"/>
            <a:ext cx="396046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7" y="6556742"/>
            <a:ext cx="1039620" cy="206470"/>
          </a:xfrm>
          <a:prstGeom prst="rect">
            <a:avLst/>
          </a:prstGeom>
        </p:spPr>
      </p:pic>
      <p:sp>
        <p:nvSpPr>
          <p:cNvPr id="7" name="Espace réservé du pied de page 10"/>
          <p:cNvSpPr txBox="1">
            <a:spLocks/>
          </p:cNvSpPr>
          <p:nvPr/>
        </p:nvSpPr>
        <p:spPr>
          <a:xfrm>
            <a:off x="9927646" y="6567101"/>
            <a:ext cx="2263011" cy="18245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700" noProof="0" dirty="0">
                <a:solidFill>
                  <a:schemeClr val="bg1"/>
                </a:solidFill>
              </a:rPr>
              <a:t>© SEGULA Technologies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1852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11725834" y="6481857"/>
            <a:ext cx="466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03EF87F6-38C7-4BB3-9A69-DC44BB4B04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3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856125" y="3024000"/>
            <a:ext cx="6604990" cy="1901794"/>
          </a:xfrm>
        </p:spPr>
        <p:txBody>
          <a:bodyPr/>
          <a:lstStyle/>
          <a:p>
            <a:r>
              <a:rPr lang="en-GB" sz="2700" dirty="0"/>
              <a:t>Engineering centre of expertise:</a:t>
            </a:r>
          </a:p>
        </p:txBody>
      </p:sp>
      <p:sp>
        <p:nvSpPr>
          <p:cNvPr id="3" name="Titre 3"/>
          <p:cNvSpPr txBox="1">
            <a:spLocks/>
          </p:cNvSpPr>
          <p:nvPr/>
        </p:nvSpPr>
        <p:spPr>
          <a:xfrm>
            <a:off x="792015" y="3657600"/>
            <a:ext cx="6758712" cy="120912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/>
              <a:t>Product and Geometry  engineering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94DC4C-10FE-FE8E-1F77-1D4F8EE294BE}"/>
              </a:ext>
            </a:extLst>
          </p:cNvPr>
          <p:cNvSpPr txBox="1"/>
          <p:nvPr/>
        </p:nvSpPr>
        <p:spPr>
          <a:xfrm>
            <a:off x="856125" y="5671226"/>
            <a:ext cx="7130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Contact: Dhananjay ADWANDKAR - dhananjay.awandkar@segulagrp.com</a:t>
            </a:r>
          </a:p>
        </p:txBody>
      </p:sp>
    </p:spTree>
    <p:extLst>
      <p:ext uri="{BB962C8B-B14F-4D97-AF65-F5344CB8AC3E}">
        <p14:creationId xmlns:p14="http://schemas.microsoft.com/office/powerpoint/2010/main" val="425684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clrChange>
              <a:clrFrom>
                <a:srgbClr val="CFD1D3"/>
              </a:clrFrom>
              <a:clrTo>
                <a:srgbClr val="CFD1D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2486" y="3151716"/>
            <a:ext cx="2469966" cy="1301559"/>
          </a:xfrm>
          <a:prstGeom prst="rect">
            <a:avLst/>
          </a:prstGeom>
        </p:spPr>
      </p:pic>
      <p:sp>
        <p:nvSpPr>
          <p:cNvPr id="39" name="Titre 3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Product Design and development</a:t>
            </a:r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369999" y="1267560"/>
            <a:ext cx="5421267" cy="17278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Product design and CAD support to Tier Plastic Omnium – Bumper design for USA OEM - Project Cruise , RSA and PSA . </a:t>
            </a:r>
          </a:p>
          <a:p>
            <a:r>
              <a:rPr lang="en-GB" sz="1200" dirty="0"/>
              <a:t>Development support to ZKW Lighting – Front and Rear lights for the BMW , Volvo and PSA . 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69999" y="891876"/>
            <a:ext cx="3752684" cy="308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b="1" dirty="0">
                <a:solidFill>
                  <a:schemeClr val="accent1"/>
                </a:solidFill>
              </a:rPr>
              <a:t>Project scope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369999" y="3466940"/>
            <a:ext cx="2891821" cy="25379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6000"/>
              <a:defRPr/>
            </a:pPr>
            <a:r>
              <a:rPr lang="en-GB" sz="1200" dirty="0"/>
              <a:t>Technical convergence with style and Feasibility study. – Exterior and Interior parts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6000"/>
              <a:defRPr/>
            </a:pPr>
            <a:r>
              <a:rPr lang="en-US" sz="1200" dirty="0">
                <a:solidFill>
                  <a:srgbClr val="2E2D2C"/>
                </a:solidFill>
              </a:rPr>
              <a:t>Design and CAD support – (Catia ) Onsite and offshore . 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6000"/>
              <a:defRPr/>
            </a:pPr>
            <a:r>
              <a:rPr lang="en-US" sz="1200" dirty="0">
                <a:solidFill>
                  <a:srgbClr val="2E2D2C"/>
                </a:solidFill>
              </a:rPr>
              <a:t>Product and process conformity monitoring .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6000"/>
              <a:defRPr/>
            </a:pPr>
            <a:r>
              <a:rPr lang="en-GB" sz="1200" dirty="0"/>
              <a:t>Process Tooling injection / Follow up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6000"/>
              <a:defRPr/>
            </a:pPr>
            <a:r>
              <a:rPr lang="en-US" sz="1200" dirty="0">
                <a:solidFill>
                  <a:srgbClr val="2E2D2C"/>
                </a:solidFill>
              </a:rPr>
              <a:t>Supplier convergence.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69999" y="3077087"/>
            <a:ext cx="2891821" cy="308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b="1" dirty="0">
                <a:solidFill>
                  <a:schemeClr val="accent1"/>
                </a:solidFill>
              </a:rPr>
              <a:t>Activities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9392618" y="314327"/>
            <a:ext cx="432000" cy="432000"/>
            <a:chOff x="3034596" y="5645254"/>
            <a:chExt cx="432000" cy="432000"/>
          </a:xfrm>
        </p:grpSpPr>
        <p:sp>
          <p:nvSpPr>
            <p:cNvPr id="11" name="Ellipse 10"/>
            <p:cNvSpPr/>
            <p:nvPr/>
          </p:nvSpPr>
          <p:spPr>
            <a:xfrm>
              <a:off x="3034596" y="5645254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3150260" y="5727320"/>
              <a:ext cx="200672" cy="267868"/>
              <a:chOff x="404768" y="3500004"/>
              <a:chExt cx="274694" cy="366676"/>
            </a:xfrm>
            <a:solidFill>
              <a:schemeClr val="bg1"/>
            </a:solidFill>
          </p:grpSpPr>
          <p:sp>
            <p:nvSpPr>
              <p:cNvPr id="13" name="AutoShape 108"/>
              <p:cNvSpPr>
                <a:spLocks/>
              </p:cNvSpPr>
              <p:nvPr/>
            </p:nvSpPr>
            <p:spPr bwMode="auto">
              <a:xfrm>
                <a:off x="472972" y="3568834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4" name="AutoShape 109"/>
              <p:cNvSpPr>
                <a:spLocks/>
              </p:cNvSpPr>
              <p:nvPr/>
            </p:nvSpPr>
            <p:spPr bwMode="auto">
              <a:xfrm>
                <a:off x="404768" y="3500004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5" name="Groupe 14"/>
          <p:cNvGrpSpPr/>
          <p:nvPr/>
        </p:nvGrpSpPr>
        <p:grpSpPr>
          <a:xfrm>
            <a:off x="9392618" y="994856"/>
            <a:ext cx="432000" cy="432000"/>
            <a:chOff x="3659962" y="5645076"/>
            <a:chExt cx="432000" cy="432000"/>
          </a:xfrm>
        </p:grpSpPr>
        <p:sp>
          <p:nvSpPr>
            <p:cNvPr id="16" name="Ellipse 15"/>
            <p:cNvSpPr/>
            <p:nvPr/>
          </p:nvSpPr>
          <p:spPr>
            <a:xfrm>
              <a:off x="3659962" y="5645076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3742257" y="5719259"/>
              <a:ext cx="262800" cy="262800"/>
              <a:chOff x="5533232" y="3496249"/>
              <a:chExt cx="366050" cy="366676"/>
            </a:xfrm>
            <a:solidFill>
              <a:schemeClr val="bg1"/>
            </a:solidFill>
          </p:grpSpPr>
          <p:sp>
            <p:nvSpPr>
              <p:cNvPr id="18" name="AutoShape 18"/>
              <p:cNvSpPr>
                <a:spLocks/>
              </p:cNvSpPr>
              <p:nvPr/>
            </p:nvSpPr>
            <p:spPr bwMode="auto">
              <a:xfrm>
                <a:off x="5533232" y="3496249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" name="AutoShape 19"/>
              <p:cNvSpPr>
                <a:spLocks/>
              </p:cNvSpPr>
              <p:nvPr/>
            </p:nvSpPr>
            <p:spPr bwMode="auto">
              <a:xfrm>
                <a:off x="5613325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0" name="AutoShape 20"/>
              <p:cNvSpPr>
                <a:spLocks/>
              </p:cNvSpPr>
              <p:nvPr/>
            </p:nvSpPr>
            <p:spPr bwMode="auto">
              <a:xfrm>
                <a:off x="5613325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1" name="AutoShape 21"/>
              <p:cNvSpPr>
                <a:spLocks/>
              </p:cNvSpPr>
              <p:nvPr/>
            </p:nvSpPr>
            <p:spPr bwMode="auto">
              <a:xfrm>
                <a:off x="5613325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2" name="AutoShape 22"/>
              <p:cNvSpPr>
                <a:spLocks/>
              </p:cNvSpPr>
              <p:nvPr/>
            </p:nvSpPr>
            <p:spPr bwMode="auto">
              <a:xfrm>
                <a:off x="5693418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3" name="AutoShape 23"/>
              <p:cNvSpPr>
                <a:spLocks/>
              </p:cNvSpPr>
              <p:nvPr/>
            </p:nvSpPr>
            <p:spPr bwMode="auto">
              <a:xfrm>
                <a:off x="5693418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4" name="AutoShape 24"/>
              <p:cNvSpPr>
                <a:spLocks/>
              </p:cNvSpPr>
              <p:nvPr/>
            </p:nvSpPr>
            <p:spPr bwMode="auto">
              <a:xfrm>
                <a:off x="5693418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" name="AutoShape 25"/>
              <p:cNvSpPr>
                <a:spLocks/>
              </p:cNvSpPr>
              <p:nvPr/>
            </p:nvSpPr>
            <p:spPr bwMode="auto">
              <a:xfrm>
                <a:off x="5773512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6" name="AutoShape 26"/>
              <p:cNvSpPr>
                <a:spLocks/>
              </p:cNvSpPr>
              <p:nvPr/>
            </p:nvSpPr>
            <p:spPr bwMode="auto">
              <a:xfrm>
                <a:off x="5773512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7" name="AutoShape 27"/>
              <p:cNvSpPr>
                <a:spLocks/>
              </p:cNvSpPr>
              <p:nvPr/>
            </p:nvSpPr>
            <p:spPr bwMode="auto">
              <a:xfrm>
                <a:off x="5773512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9882119" y="314328"/>
            <a:ext cx="2351449" cy="416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Back Office : Tunisia and Morocco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Front Office :  Trnava (Slovakia)</a:t>
            </a: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9882120" y="994856"/>
            <a:ext cx="1905994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2021-2022</a:t>
            </a:r>
          </a:p>
        </p:txBody>
      </p:sp>
      <p:sp>
        <p:nvSpPr>
          <p:cNvPr id="36" name="Espace réservé du contenu 2"/>
          <p:cNvSpPr txBox="1">
            <a:spLocks/>
          </p:cNvSpPr>
          <p:nvPr/>
        </p:nvSpPr>
        <p:spPr>
          <a:xfrm>
            <a:off x="9882119" y="1682266"/>
            <a:ext cx="2121365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13+  people – Design &amp; CAD. 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9392618" y="1633530"/>
            <a:ext cx="432000" cy="432000"/>
            <a:chOff x="9607987" y="2461026"/>
            <a:chExt cx="432000" cy="432000"/>
          </a:xfrm>
        </p:grpSpPr>
        <p:sp>
          <p:nvSpPr>
            <p:cNvPr id="32" name="Ellipse 31"/>
            <p:cNvSpPr/>
            <p:nvPr/>
          </p:nvSpPr>
          <p:spPr>
            <a:xfrm>
              <a:off x="9607987" y="2461026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4416" y="2547455"/>
              <a:ext cx="259143" cy="259143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3561335" y="3217533"/>
            <a:ext cx="2991151" cy="2324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2" name="Rectangle 41"/>
          <p:cNvSpPr/>
          <p:nvPr/>
        </p:nvSpPr>
        <p:spPr>
          <a:xfrm>
            <a:off x="3711760" y="3825135"/>
            <a:ext cx="26903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Global approach 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Multi-national and young dynamic team 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Multi-OEM expertise 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Mixed experience with seniority.</a:t>
            </a:r>
          </a:p>
        </p:txBody>
      </p:sp>
      <p:grpSp>
        <p:nvGrpSpPr>
          <p:cNvPr id="47" name="Groupe 46"/>
          <p:cNvGrpSpPr/>
          <p:nvPr/>
        </p:nvGrpSpPr>
        <p:grpSpPr>
          <a:xfrm>
            <a:off x="3711760" y="3278745"/>
            <a:ext cx="2690301" cy="415733"/>
            <a:chOff x="3711760" y="3278745"/>
            <a:chExt cx="2690301" cy="415733"/>
          </a:xfrm>
        </p:grpSpPr>
        <p:sp>
          <p:nvSpPr>
            <p:cNvPr id="44" name="Espace réservé du contenu 2"/>
            <p:cNvSpPr txBox="1">
              <a:spLocks/>
            </p:cNvSpPr>
            <p:nvPr/>
          </p:nvSpPr>
          <p:spPr>
            <a:xfrm>
              <a:off x="3711760" y="3278745"/>
              <a:ext cx="2690301" cy="37973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45561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sz="1400" b="1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OUR ADDED VALUE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240276" y="3658478"/>
              <a:ext cx="1633269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168" y="1102436"/>
            <a:ext cx="1132392" cy="834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462" y="1102436"/>
            <a:ext cx="1367093" cy="6932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/>
          <a:srcRect t="1953"/>
          <a:stretch/>
        </p:blipFill>
        <p:spPr>
          <a:xfrm>
            <a:off x="9921394" y="3123852"/>
            <a:ext cx="1912584" cy="1209114"/>
          </a:xfrm>
          <a:prstGeom prst="rect">
            <a:avLst/>
          </a:prstGeom>
        </p:spPr>
      </p:pic>
      <p:pic>
        <p:nvPicPr>
          <p:cNvPr id="48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486" y="2243191"/>
            <a:ext cx="1793443" cy="38652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5793" y="4626704"/>
            <a:ext cx="2278971" cy="161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2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3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Geometry </a:t>
            </a:r>
            <a:r>
              <a:rPr lang="en-GB" dirty="0"/>
              <a:t>- </a:t>
            </a:r>
            <a:r>
              <a:rPr lang="fr-FR" dirty="0" err="1"/>
              <a:t>Welding</a:t>
            </a:r>
            <a:r>
              <a:rPr lang="fr-FR" dirty="0"/>
              <a:t> and (BCIQ) b</a:t>
            </a:r>
            <a:r>
              <a:rPr lang="sk-SK" dirty="0"/>
              <a:t>ody chassis &amp; interiors</a:t>
            </a:r>
            <a:r>
              <a:rPr lang="fr-FR" dirty="0"/>
              <a:t>, </a:t>
            </a:r>
            <a:r>
              <a:rPr lang="sk-SK" dirty="0"/>
              <a:t>quality) </a:t>
            </a:r>
            <a:endParaRPr lang="en-GB" dirty="0"/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369999" y="1655680"/>
            <a:ext cx="5083978" cy="1015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Complete geometry engineering support from product and process - geometry design / development to SOP.  </a:t>
            </a:r>
          </a:p>
          <a:p>
            <a:r>
              <a:rPr lang="en-GB" sz="1200" dirty="0"/>
              <a:t>Supplier management with all product as per geometry needs.</a:t>
            </a:r>
          </a:p>
          <a:p>
            <a:r>
              <a:rPr lang="en-GB" sz="1200" dirty="0"/>
              <a:t>Secure Launch of the vehicles with aesthetic and functional quality.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69999" y="1294959"/>
            <a:ext cx="3752684" cy="308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b="1" dirty="0">
                <a:solidFill>
                  <a:schemeClr val="accent1"/>
                </a:solidFill>
              </a:rPr>
              <a:t>Project scope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369999" y="3278745"/>
            <a:ext cx="2891821" cy="3025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6000"/>
              <a:defRPr/>
            </a:pPr>
            <a:r>
              <a:rPr lang="en-US" sz="1200" dirty="0">
                <a:solidFill>
                  <a:srgbClr val="2E2D2C"/>
                </a:solidFill>
              </a:rPr>
              <a:t>Product and process conformity monitoring .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6000"/>
              <a:defRPr/>
            </a:pPr>
            <a:r>
              <a:rPr lang="en-US" sz="1200" dirty="0">
                <a:solidFill>
                  <a:srgbClr val="2E2D2C"/>
                </a:solidFill>
              </a:rPr>
              <a:t>Geometrical quality assurance.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6000"/>
              <a:defRPr/>
            </a:pPr>
            <a:r>
              <a:rPr lang="en-US" sz="1200" dirty="0">
                <a:solidFill>
                  <a:srgbClr val="2E2D2C"/>
                </a:solidFill>
              </a:rPr>
              <a:t>Supplier convergence.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6000"/>
              <a:defRPr/>
            </a:pPr>
            <a:r>
              <a:rPr lang="en-US" sz="1200" dirty="0">
                <a:solidFill>
                  <a:srgbClr val="2E2D2C"/>
                </a:solidFill>
                <a:cs typeface="Arial"/>
              </a:rPr>
              <a:t>Jig and Fixture geometry assurance on the welding tools for the parts.</a:t>
            </a:r>
          </a:p>
          <a:p>
            <a:pPr marL="171450" lvl="0" indent="-171450" defTabSz="455613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Pct val="86000"/>
              <a:defRPr/>
            </a:pPr>
            <a:r>
              <a:rPr lang="sk-SK" sz="1200" dirty="0">
                <a:solidFill>
                  <a:srgbClr val="2E2D2C"/>
                </a:solidFill>
              </a:rPr>
              <a:t>Organi</a:t>
            </a:r>
            <a:r>
              <a:rPr lang="fr-FR" sz="1200" dirty="0">
                <a:solidFill>
                  <a:srgbClr val="2E2D2C"/>
                </a:solidFill>
              </a:rPr>
              <a:t>s</a:t>
            </a:r>
            <a:r>
              <a:rPr lang="sk-SK" sz="1200" dirty="0">
                <a:solidFill>
                  <a:srgbClr val="2E2D2C"/>
                </a:solidFill>
              </a:rPr>
              <a:t>ation</a:t>
            </a:r>
            <a:r>
              <a:rPr lang="en-US" sz="1200" dirty="0">
                <a:solidFill>
                  <a:srgbClr val="2E2D2C"/>
                </a:solidFill>
              </a:rPr>
              <a:t>: 	</a:t>
            </a:r>
          </a:p>
          <a:p>
            <a:pPr marL="626745" lvl="1" indent="-171450" defTabSz="455613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Pct val="86000"/>
              <a:defRPr/>
            </a:pPr>
            <a:r>
              <a:rPr lang="sk-SK" sz="1200" dirty="0">
                <a:solidFill>
                  <a:srgbClr val="2E2D2C"/>
                </a:solidFill>
              </a:rPr>
              <a:t>Conception and design phase</a:t>
            </a:r>
            <a:r>
              <a:rPr lang="en-GB" sz="1200" dirty="0">
                <a:solidFill>
                  <a:srgbClr val="2E2D2C"/>
                </a:solidFill>
              </a:rPr>
              <a:t> (offshore – back office )</a:t>
            </a:r>
            <a:r>
              <a:rPr lang="sk-SK" sz="1200" dirty="0">
                <a:solidFill>
                  <a:srgbClr val="2E2D2C"/>
                </a:solidFill>
              </a:rPr>
              <a:t> </a:t>
            </a:r>
            <a:endParaRPr lang="en-GB" sz="1200" dirty="0">
              <a:solidFill>
                <a:srgbClr val="2E2D2C"/>
              </a:solidFill>
            </a:endParaRPr>
          </a:p>
          <a:p>
            <a:pPr marL="626745" lvl="1" indent="-171450" defTabSz="455613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Pct val="86000"/>
              <a:defRPr/>
            </a:pPr>
            <a:r>
              <a:rPr lang="sk-SK" sz="1200" dirty="0">
                <a:solidFill>
                  <a:srgbClr val="2E2D2C"/>
                </a:solidFill>
              </a:rPr>
              <a:t>Industrialisation</a:t>
            </a:r>
            <a:r>
              <a:rPr lang="en-US" sz="1200" dirty="0">
                <a:solidFill>
                  <a:srgbClr val="2E2D2C"/>
                </a:solidFill>
              </a:rPr>
              <a:t> (</a:t>
            </a:r>
            <a:r>
              <a:rPr lang="en-GB" sz="1200" dirty="0">
                <a:solidFill>
                  <a:srgbClr val="2E2D2C"/>
                </a:solidFill>
              </a:rPr>
              <a:t>Onsite in the plant )</a:t>
            </a:r>
            <a:endParaRPr lang="en-US" sz="1200" dirty="0">
              <a:solidFill>
                <a:srgbClr val="2E2D2C"/>
              </a:solidFill>
              <a:cs typeface="Arial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69999" y="2970525"/>
            <a:ext cx="2891821" cy="308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b="1" dirty="0">
                <a:solidFill>
                  <a:schemeClr val="accent1"/>
                </a:solidFill>
              </a:rPr>
              <a:t>Activities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9018541" y="1187165"/>
            <a:ext cx="432000" cy="432000"/>
            <a:chOff x="3034596" y="5645254"/>
            <a:chExt cx="432000" cy="432000"/>
          </a:xfrm>
        </p:grpSpPr>
        <p:sp>
          <p:nvSpPr>
            <p:cNvPr id="11" name="Ellipse 10"/>
            <p:cNvSpPr/>
            <p:nvPr/>
          </p:nvSpPr>
          <p:spPr>
            <a:xfrm>
              <a:off x="3034596" y="5645254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3150260" y="5727320"/>
              <a:ext cx="200672" cy="267868"/>
              <a:chOff x="404768" y="3500004"/>
              <a:chExt cx="274694" cy="366676"/>
            </a:xfrm>
            <a:solidFill>
              <a:schemeClr val="bg1"/>
            </a:solidFill>
          </p:grpSpPr>
          <p:sp>
            <p:nvSpPr>
              <p:cNvPr id="13" name="AutoShape 108"/>
              <p:cNvSpPr>
                <a:spLocks/>
              </p:cNvSpPr>
              <p:nvPr/>
            </p:nvSpPr>
            <p:spPr bwMode="auto">
              <a:xfrm>
                <a:off x="472972" y="3568834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4" name="AutoShape 109"/>
              <p:cNvSpPr>
                <a:spLocks/>
              </p:cNvSpPr>
              <p:nvPr/>
            </p:nvSpPr>
            <p:spPr bwMode="auto">
              <a:xfrm>
                <a:off x="404768" y="3500004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5" name="Groupe 14"/>
          <p:cNvGrpSpPr/>
          <p:nvPr/>
        </p:nvGrpSpPr>
        <p:grpSpPr>
          <a:xfrm>
            <a:off x="9018541" y="1867694"/>
            <a:ext cx="432000" cy="432000"/>
            <a:chOff x="3659962" y="5645076"/>
            <a:chExt cx="432000" cy="432000"/>
          </a:xfrm>
        </p:grpSpPr>
        <p:sp>
          <p:nvSpPr>
            <p:cNvPr id="16" name="Ellipse 15"/>
            <p:cNvSpPr/>
            <p:nvPr/>
          </p:nvSpPr>
          <p:spPr>
            <a:xfrm>
              <a:off x="3659962" y="5645076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3742257" y="5719259"/>
              <a:ext cx="262800" cy="262800"/>
              <a:chOff x="5533232" y="3496249"/>
              <a:chExt cx="366050" cy="366676"/>
            </a:xfrm>
            <a:solidFill>
              <a:schemeClr val="bg1"/>
            </a:solidFill>
          </p:grpSpPr>
          <p:sp>
            <p:nvSpPr>
              <p:cNvPr id="18" name="AutoShape 18"/>
              <p:cNvSpPr>
                <a:spLocks/>
              </p:cNvSpPr>
              <p:nvPr/>
            </p:nvSpPr>
            <p:spPr bwMode="auto">
              <a:xfrm>
                <a:off x="5533232" y="3496249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" name="AutoShape 19"/>
              <p:cNvSpPr>
                <a:spLocks/>
              </p:cNvSpPr>
              <p:nvPr/>
            </p:nvSpPr>
            <p:spPr bwMode="auto">
              <a:xfrm>
                <a:off x="5613325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0" name="AutoShape 20"/>
              <p:cNvSpPr>
                <a:spLocks/>
              </p:cNvSpPr>
              <p:nvPr/>
            </p:nvSpPr>
            <p:spPr bwMode="auto">
              <a:xfrm>
                <a:off x="5613325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1" name="AutoShape 21"/>
              <p:cNvSpPr>
                <a:spLocks/>
              </p:cNvSpPr>
              <p:nvPr/>
            </p:nvSpPr>
            <p:spPr bwMode="auto">
              <a:xfrm>
                <a:off x="5613325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2" name="AutoShape 22"/>
              <p:cNvSpPr>
                <a:spLocks/>
              </p:cNvSpPr>
              <p:nvPr/>
            </p:nvSpPr>
            <p:spPr bwMode="auto">
              <a:xfrm>
                <a:off x="5693418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3" name="AutoShape 23"/>
              <p:cNvSpPr>
                <a:spLocks/>
              </p:cNvSpPr>
              <p:nvPr/>
            </p:nvSpPr>
            <p:spPr bwMode="auto">
              <a:xfrm>
                <a:off x="5693418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4" name="AutoShape 24"/>
              <p:cNvSpPr>
                <a:spLocks/>
              </p:cNvSpPr>
              <p:nvPr/>
            </p:nvSpPr>
            <p:spPr bwMode="auto">
              <a:xfrm>
                <a:off x="5693418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" name="AutoShape 25"/>
              <p:cNvSpPr>
                <a:spLocks/>
              </p:cNvSpPr>
              <p:nvPr/>
            </p:nvSpPr>
            <p:spPr bwMode="auto">
              <a:xfrm>
                <a:off x="5773512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6" name="AutoShape 26"/>
              <p:cNvSpPr>
                <a:spLocks/>
              </p:cNvSpPr>
              <p:nvPr/>
            </p:nvSpPr>
            <p:spPr bwMode="auto">
              <a:xfrm>
                <a:off x="5773512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7" name="AutoShape 27"/>
              <p:cNvSpPr>
                <a:spLocks/>
              </p:cNvSpPr>
              <p:nvPr/>
            </p:nvSpPr>
            <p:spPr bwMode="auto">
              <a:xfrm>
                <a:off x="5773512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9508042" y="1187165"/>
            <a:ext cx="2683958" cy="62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Back Office : Chennai (</a:t>
            </a:r>
            <a:r>
              <a:rPr lang="fr-FR" sz="1200" dirty="0" err="1"/>
              <a:t>India</a:t>
            </a:r>
            <a:r>
              <a:rPr lang="fr-FR" sz="1200" dirty="0"/>
              <a:t>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Front Office Trnava (Slovakia), Kragujevac (</a:t>
            </a:r>
            <a:r>
              <a:rPr lang="fr-FR" sz="1200" dirty="0" err="1"/>
              <a:t>Serbia</a:t>
            </a:r>
            <a:r>
              <a:rPr lang="fr-FR" sz="1200" dirty="0"/>
              <a:t>)</a:t>
            </a: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9508043" y="1867694"/>
            <a:ext cx="1905994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2020-2025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8" r="8622" b="17877"/>
          <a:stretch/>
        </p:blipFill>
        <p:spPr>
          <a:xfrm>
            <a:off x="6009624" y="1534462"/>
            <a:ext cx="2653622" cy="559221"/>
          </a:xfrm>
          <a:prstGeom prst="rect">
            <a:avLst/>
          </a:prstGeom>
        </p:spPr>
      </p:pic>
      <p:sp>
        <p:nvSpPr>
          <p:cNvPr id="36" name="Espace réservé du contenu 2"/>
          <p:cNvSpPr txBox="1">
            <a:spLocks/>
          </p:cNvSpPr>
          <p:nvPr/>
        </p:nvSpPr>
        <p:spPr>
          <a:xfrm>
            <a:off x="9508042" y="2354136"/>
            <a:ext cx="2495441" cy="584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14  People in studies and design.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95  People in industrialisation.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9018541" y="2506368"/>
            <a:ext cx="432000" cy="432000"/>
            <a:chOff x="9607987" y="2461026"/>
            <a:chExt cx="432000" cy="432000"/>
          </a:xfrm>
        </p:grpSpPr>
        <p:sp>
          <p:nvSpPr>
            <p:cNvPr id="32" name="Ellipse 31"/>
            <p:cNvSpPr/>
            <p:nvPr/>
          </p:nvSpPr>
          <p:spPr>
            <a:xfrm>
              <a:off x="9607987" y="2461026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4416" y="2547455"/>
              <a:ext cx="259143" cy="259143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3561335" y="3162112"/>
            <a:ext cx="2991151" cy="2987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2" name="Rectangle 41"/>
          <p:cNvSpPr/>
          <p:nvPr/>
        </p:nvSpPr>
        <p:spPr>
          <a:xfrm>
            <a:off x="3711760" y="3825135"/>
            <a:ext cx="26903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Global approach 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Multi-national and young dynamic team 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Multi-OEM expertise 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Mixed experience with seniority.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Flexible team in the field to adopt the role in the geometry area.</a:t>
            </a:r>
          </a:p>
        </p:txBody>
      </p:sp>
      <p:grpSp>
        <p:nvGrpSpPr>
          <p:cNvPr id="47" name="Groupe 46"/>
          <p:cNvGrpSpPr/>
          <p:nvPr/>
        </p:nvGrpSpPr>
        <p:grpSpPr>
          <a:xfrm>
            <a:off x="3711760" y="3278745"/>
            <a:ext cx="2690301" cy="415733"/>
            <a:chOff x="3711760" y="3278745"/>
            <a:chExt cx="2690301" cy="415733"/>
          </a:xfrm>
        </p:grpSpPr>
        <p:sp>
          <p:nvSpPr>
            <p:cNvPr id="44" name="Espace réservé du contenu 2"/>
            <p:cNvSpPr txBox="1">
              <a:spLocks/>
            </p:cNvSpPr>
            <p:nvPr/>
          </p:nvSpPr>
          <p:spPr>
            <a:xfrm>
              <a:off x="3711760" y="3278745"/>
              <a:ext cx="2690301" cy="37973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45561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sz="1400" b="1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OUR ADDED VALUE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240276" y="3658478"/>
              <a:ext cx="1633269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0" name="Picture 4" descr="Digital Mock-Up (DMU) – Ouya Engineering Gmb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934" y="3177225"/>
            <a:ext cx="4481397" cy="298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7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3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</a:t>
            </a:r>
            <a:r>
              <a:rPr lang="sk-SK" dirty="0"/>
              <a:t>etrology</a:t>
            </a:r>
            <a:r>
              <a:rPr lang="en-GB" dirty="0"/>
              <a:t> with Scan arms</a:t>
            </a:r>
            <a:r>
              <a:rPr lang="sk-SK" dirty="0"/>
              <a:t> </a:t>
            </a:r>
            <a:endParaRPr lang="en-GB" dirty="0"/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369999" y="1253552"/>
            <a:ext cx="4851905" cy="1282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Metrology measurements – scan / reports with Hexagon scan arm and highlight the assembly defects .</a:t>
            </a:r>
          </a:p>
          <a:p>
            <a:r>
              <a:rPr lang="en-GB" sz="1200" dirty="0"/>
              <a:t>For the mapiex/cubing and assembly parts scanning.</a:t>
            </a:r>
          </a:p>
          <a:p>
            <a:r>
              <a:rPr lang="en-GB" sz="1200" dirty="0"/>
              <a:t>Assembly and welding dept. support for scanning parts and reports with Polywork software .</a:t>
            </a:r>
          </a:p>
          <a:p>
            <a:r>
              <a:rPr lang="en-GB" sz="1200" dirty="0"/>
              <a:t>Hexagon - ABSOLUTE 8535 - 7 axes + scanner AS1</a:t>
            </a:r>
          </a:p>
          <a:p>
            <a:endParaRPr lang="en-GB" sz="12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69999" y="878945"/>
            <a:ext cx="3752684" cy="308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b="1" dirty="0">
                <a:solidFill>
                  <a:schemeClr val="accent1"/>
                </a:solidFill>
              </a:rPr>
              <a:t>Project scope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369999" y="3537946"/>
            <a:ext cx="2891821" cy="25379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6000"/>
              <a:defRPr/>
            </a:pPr>
            <a:r>
              <a:rPr lang="en-US" sz="1200" dirty="0">
                <a:solidFill>
                  <a:srgbClr val="2E2D2C"/>
                </a:solidFill>
              </a:rPr>
              <a:t>Metrology investigations scanning and reports support for the parts .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6000"/>
              <a:defRPr/>
            </a:pPr>
            <a:r>
              <a:rPr lang="en-US" sz="1200" dirty="0">
                <a:solidFill>
                  <a:srgbClr val="2E2D2C"/>
                </a:solidFill>
              </a:rPr>
              <a:t>Geometrical quality assurance with metrology scope .</a:t>
            </a:r>
            <a:endParaRPr lang="en-US" sz="1200" dirty="0">
              <a:solidFill>
                <a:srgbClr val="2E2D2C"/>
              </a:solidFill>
              <a:cs typeface="Arial"/>
            </a:endParaRP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6000"/>
              <a:defRPr/>
            </a:pPr>
            <a:r>
              <a:rPr lang="en-US" sz="1200" dirty="0">
                <a:solidFill>
                  <a:srgbClr val="2E2D2C"/>
                </a:solidFill>
              </a:rPr>
              <a:t>Supplier convergence for defective parts.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6000"/>
              <a:defRPr/>
            </a:pPr>
            <a:r>
              <a:rPr lang="en-US" sz="1200" dirty="0">
                <a:solidFill>
                  <a:srgbClr val="2E2D2C"/>
                </a:solidFill>
                <a:cs typeface="Arial"/>
              </a:rPr>
              <a:t>Expertise team support on the </a:t>
            </a:r>
            <a:r>
              <a:rPr lang="en-US" sz="1200" dirty="0" err="1">
                <a:solidFill>
                  <a:srgbClr val="2E2D2C"/>
                </a:solidFill>
                <a:cs typeface="Arial"/>
              </a:rPr>
              <a:t>Polywork</a:t>
            </a:r>
            <a:r>
              <a:rPr lang="en-US" sz="1200" dirty="0">
                <a:solidFill>
                  <a:srgbClr val="2E2D2C"/>
                </a:solidFill>
                <a:cs typeface="Arial"/>
              </a:rPr>
              <a:t> software .</a:t>
            </a:r>
          </a:p>
          <a:p>
            <a:pPr marL="171450" lvl="0" indent="-171450" defTabSz="455613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Pct val="86000"/>
              <a:defRPr/>
            </a:pPr>
            <a:endParaRPr lang="en-US" sz="1200" dirty="0">
              <a:solidFill>
                <a:srgbClr val="2E2D2C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69999" y="3177225"/>
            <a:ext cx="2891821" cy="308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b="1" dirty="0">
                <a:solidFill>
                  <a:schemeClr val="accent1"/>
                </a:solidFill>
              </a:rPr>
              <a:t>Activities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9018541" y="1187165"/>
            <a:ext cx="432000" cy="432000"/>
            <a:chOff x="3034596" y="5645254"/>
            <a:chExt cx="432000" cy="432000"/>
          </a:xfrm>
        </p:grpSpPr>
        <p:sp>
          <p:nvSpPr>
            <p:cNvPr id="11" name="Ellipse 10"/>
            <p:cNvSpPr/>
            <p:nvPr/>
          </p:nvSpPr>
          <p:spPr>
            <a:xfrm>
              <a:off x="3034596" y="5645254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3150260" y="5727320"/>
              <a:ext cx="200672" cy="267868"/>
              <a:chOff x="404768" y="3500004"/>
              <a:chExt cx="274694" cy="366676"/>
            </a:xfrm>
            <a:solidFill>
              <a:schemeClr val="bg1"/>
            </a:solidFill>
          </p:grpSpPr>
          <p:sp>
            <p:nvSpPr>
              <p:cNvPr id="13" name="AutoShape 108"/>
              <p:cNvSpPr>
                <a:spLocks/>
              </p:cNvSpPr>
              <p:nvPr/>
            </p:nvSpPr>
            <p:spPr bwMode="auto">
              <a:xfrm>
                <a:off x="472972" y="3568834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4" name="AutoShape 109"/>
              <p:cNvSpPr>
                <a:spLocks/>
              </p:cNvSpPr>
              <p:nvPr/>
            </p:nvSpPr>
            <p:spPr bwMode="auto">
              <a:xfrm>
                <a:off x="404768" y="3500004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5" name="Groupe 14"/>
          <p:cNvGrpSpPr/>
          <p:nvPr/>
        </p:nvGrpSpPr>
        <p:grpSpPr>
          <a:xfrm>
            <a:off x="9018541" y="1867694"/>
            <a:ext cx="432000" cy="432000"/>
            <a:chOff x="3659962" y="5645076"/>
            <a:chExt cx="432000" cy="432000"/>
          </a:xfrm>
        </p:grpSpPr>
        <p:sp>
          <p:nvSpPr>
            <p:cNvPr id="16" name="Ellipse 15"/>
            <p:cNvSpPr/>
            <p:nvPr/>
          </p:nvSpPr>
          <p:spPr>
            <a:xfrm>
              <a:off x="3659962" y="5645076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3742257" y="5719259"/>
              <a:ext cx="262800" cy="262800"/>
              <a:chOff x="5533232" y="3496249"/>
              <a:chExt cx="366050" cy="366676"/>
            </a:xfrm>
            <a:solidFill>
              <a:schemeClr val="bg1"/>
            </a:solidFill>
          </p:grpSpPr>
          <p:sp>
            <p:nvSpPr>
              <p:cNvPr id="18" name="AutoShape 18"/>
              <p:cNvSpPr>
                <a:spLocks/>
              </p:cNvSpPr>
              <p:nvPr/>
            </p:nvSpPr>
            <p:spPr bwMode="auto">
              <a:xfrm>
                <a:off x="5533232" y="3496249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" name="AutoShape 19"/>
              <p:cNvSpPr>
                <a:spLocks/>
              </p:cNvSpPr>
              <p:nvPr/>
            </p:nvSpPr>
            <p:spPr bwMode="auto">
              <a:xfrm>
                <a:off x="5613325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0" name="AutoShape 20"/>
              <p:cNvSpPr>
                <a:spLocks/>
              </p:cNvSpPr>
              <p:nvPr/>
            </p:nvSpPr>
            <p:spPr bwMode="auto">
              <a:xfrm>
                <a:off x="5613325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1" name="AutoShape 21"/>
              <p:cNvSpPr>
                <a:spLocks/>
              </p:cNvSpPr>
              <p:nvPr/>
            </p:nvSpPr>
            <p:spPr bwMode="auto">
              <a:xfrm>
                <a:off x="5613325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2" name="AutoShape 22"/>
              <p:cNvSpPr>
                <a:spLocks/>
              </p:cNvSpPr>
              <p:nvPr/>
            </p:nvSpPr>
            <p:spPr bwMode="auto">
              <a:xfrm>
                <a:off x="5693418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3" name="AutoShape 23"/>
              <p:cNvSpPr>
                <a:spLocks/>
              </p:cNvSpPr>
              <p:nvPr/>
            </p:nvSpPr>
            <p:spPr bwMode="auto">
              <a:xfrm>
                <a:off x="5693418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4" name="AutoShape 24"/>
              <p:cNvSpPr>
                <a:spLocks/>
              </p:cNvSpPr>
              <p:nvPr/>
            </p:nvSpPr>
            <p:spPr bwMode="auto">
              <a:xfrm>
                <a:off x="5693418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" name="AutoShape 25"/>
              <p:cNvSpPr>
                <a:spLocks/>
              </p:cNvSpPr>
              <p:nvPr/>
            </p:nvSpPr>
            <p:spPr bwMode="auto">
              <a:xfrm>
                <a:off x="5773512" y="3748418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6" name="AutoShape 26"/>
              <p:cNvSpPr>
                <a:spLocks/>
              </p:cNvSpPr>
              <p:nvPr/>
            </p:nvSpPr>
            <p:spPr bwMode="auto">
              <a:xfrm>
                <a:off x="5773512" y="3690851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7" name="AutoShape 27"/>
              <p:cNvSpPr>
                <a:spLocks/>
              </p:cNvSpPr>
              <p:nvPr/>
            </p:nvSpPr>
            <p:spPr bwMode="auto">
              <a:xfrm>
                <a:off x="5773512" y="3633909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9508042" y="1187165"/>
            <a:ext cx="2371601" cy="43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Trnava (Slovakia), Kragujevac (</a:t>
            </a:r>
            <a:r>
              <a:rPr lang="fr-FR" sz="1200" dirty="0" err="1"/>
              <a:t>Serbia</a:t>
            </a:r>
            <a:r>
              <a:rPr lang="fr-FR" sz="1200" dirty="0"/>
              <a:t>)</a:t>
            </a: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9508043" y="1867694"/>
            <a:ext cx="1905994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200" dirty="0"/>
              <a:t>2020-2024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8" r="8622" b="17877"/>
          <a:stretch/>
        </p:blipFill>
        <p:spPr>
          <a:xfrm>
            <a:off x="5857646" y="1740473"/>
            <a:ext cx="2653622" cy="559221"/>
          </a:xfrm>
          <a:prstGeom prst="rect">
            <a:avLst/>
          </a:prstGeom>
        </p:spPr>
      </p:pic>
      <p:sp>
        <p:nvSpPr>
          <p:cNvPr id="36" name="Espace réservé du contenu 2"/>
          <p:cNvSpPr txBox="1">
            <a:spLocks/>
          </p:cNvSpPr>
          <p:nvPr/>
        </p:nvSpPr>
        <p:spPr>
          <a:xfrm>
            <a:off x="9508043" y="2482264"/>
            <a:ext cx="2303588" cy="45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8 people Metrologist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4 people Project Planning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9018541" y="2506368"/>
            <a:ext cx="432000" cy="432000"/>
            <a:chOff x="9607987" y="2461026"/>
            <a:chExt cx="432000" cy="432000"/>
          </a:xfrm>
        </p:grpSpPr>
        <p:sp>
          <p:nvSpPr>
            <p:cNvPr id="32" name="Ellipse 31"/>
            <p:cNvSpPr/>
            <p:nvPr/>
          </p:nvSpPr>
          <p:spPr>
            <a:xfrm>
              <a:off x="9607987" y="2461026"/>
              <a:ext cx="432000" cy="43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bg1"/>
                </a:solidFill>
              </a:endParaRPr>
            </a:p>
          </p:txBody>
        </p: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4416" y="2547455"/>
              <a:ext cx="259143" cy="259143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3561335" y="3162112"/>
            <a:ext cx="2991151" cy="2987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2" name="Rectangle 41"/>
          <p:cNvSpPr/>
          <p:nvPr/>
        </p:nvSpPr>
        <p:spPr>
          <a:xfrm>
            <a:off x="3711760" y="3825135"/>
            <a:ext cx="26903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Global approach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Polywork Expertise team.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Knowledge with Scan arm handling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Availability of the 2 </a:t>
            </a:r>
            <a:r>
              <a:rPr lang="en-GB" sz="1200" dirty="0" err="1">
                <a:solidFill>
                  <a:schemeClr val="bg1"/>
                </a:solidFill>
              </a:rPr>
              <a:t>Qty</a:t>
            </a:r>
            <a:r>
              <a:rPr lang="en-GB" sz="1200" dirty="0">
                <a:solidFill>
                  <a:schemeClr val="bg1"/>
                </a:solidFill>
              </a:rPr>
              <a:t> scan arms to support the any region with skilled engineers . </a:t>
            </a:r>
          </a:p>
          <a:p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3711760" y="3278745"/>
            <a:ext cx="2690301" cy="415733"/>
            <a:chOff x="3711760" y="3278745"/>
            <a:chExt cx="2690301" cy="415733"/>
          </a:xfrm>
        </p:grpSpPr>
        <p:sp>
          <p:nvSpPr>
            <p:cNvPr id="44" name="Espace réservé du contenu 2"/>
            <p:cNvSpPr txBox="1">
              <a:spLocks/>
            </p:cNvSpPr>
            <p:nvPr/>
          </p:nvSpPr>
          <p:spPr>
            <a:xfrm>
              <a:off x="3711760" y="3278745"/>
              <a:ext cx="2690301" cy="37973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45561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sz="1400" b="1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OUR ADDED VALUE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240276" y="3658478"/>
              <a:ext cx="1633269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001" y="2997352"/>
            <a:ext cx="1897526" cy="28800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527" y="3082199"/>
            <a:ext cx="3217437" cy="16428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8633" y="4791867"/>
            <a:ext cx="2561507" cy="128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482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_official presentation slides__Without page number">
  <a:themeElements>
    <a:clrScheme name="Segula">
      <a:dk1>
        <a:srgbClr val="2E2D2C"/>
      </a:dk1>
      <a:lt1>
        <a:sysClr val="window" lastClr="FFFFFF"/>
      </a:lt1>
      <a:dk2>
        <a:srgbClr val="174564"/>
      </a:dk2>
      <a:lt2>
        <a:srgbClr val="E7E6E6"/>
      </a:lt2>
      <a:accent1>
        <a:srgbClr val="008FD5"/>
      </a:accent1>
      <a:accent2>
        <a:srgbClr val="174564"/>
      </a:accent2>
      <a:accent3>
        <a:srgbClr val="B9348B"/>
      </a:accent3>
      <a:accent4>
        <a:srgbClr val="313D84"/>
      </a:accent4>
      <a:accent5>
        <a:srgbClr val="2E2D2C"/>
      </a:accent5>
      <a:accent6>
        <a:srgbClr val="008FD5"/>
      </a:accent6>
      <a:hlink>
        <a:srgbClr val="008FD5"/>
      </a:hlink>
      <a:folHlink>
        <a:srgbClr val="B934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_official presentation slides__Without page number" id="{34FC7564-E1A8-47F7-A2B9-6D17223FB891}" vid="{1CC0FD77-1BDC-457A-927D-F57A9C116F3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Segula Theme 2023 EN</Template>
  <TotalTime>16098</TotalTime>
  <Words>455</Words>
  <Application>Microsoft Office PowerPoint</Application>
  <PresentationFormat>Grand écran</PresentationFormat>
  <Paragraphs>66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Thème_official presentation slides__Without page number</vt:lpstr>
      <vt:lpstr>Engineering centre of expertise:</vt:lpstr>
      <vt:lpstr>Product Design and development</vt:lpstr>
      <vt:lpstr>Geometry - Welding and (BCIQ) body chassis &amp; interiors, quality) </vt:lpstr>
      <vt:lpstr>Metrology with Scan arms </vt:lpstr>
    </vt:vector>
  </TitlesOfParts>
  <Company>SEGULA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Manufacturing Engineering Centre of Expertise - Slovakia</dc:title>
  <dc:creator>AWANDKAR DHANANJAY</dc:creator>
  <cp:lastModifiedBy>WIKSZAK Olivier</cp:lastModifiedBy>
  <cp:revision>176</cp:revision>
  <dcterms:created xsi:type="dcterms:W3CDTF">2023-11-30T17:06:28Z</dcterms:created>
  <dcterms:modified xsi:type="dcterms:W3CDTF">2024-10-18T08:40:45Z</dcterms:modified>
</cp:coreProperties>
</file>